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75" r:id="rId5"/>
    <p:sldId id="278" r:id="rId6"/>
    <p:sldId id="265" r:id="rId7"/>
    <p:sldId id="272" r:id="rId8"/>
    <p:sldId id="270" r:id="rId9"/>
    <p:sldId id="279" r:id="rId10"/>
    <p:sldId id="257" r:id="rId11"/>
    <p:sldId id="258" r:id="rId12"/>
    <p:sldId id="261" r:id="rId13"/>
    <p:sldId id="276" r:id="rId14"/>
    <p:sldId id="262" r:id="rId15"/>
    <p:sldId id="277" r:id="rId16"/>
    <p:sldId id="274" r:id="rId17"/>
    <p:sldId id="280" r:id="rId18"/>
    <p:sldId id="263" r:id="rId19"/>
    <p:sldId id="271" r:id="rId20"/>
    <p:sldId id="266" r:id="rId21"/>
    <p:sldId id="281" r:id="rId22"/>
    <p:sldId id="285" r:id="rId23"/>
    <p:sldId id="264" r:id="rId24"/>
    <p:sldId id="268" r:id="rId25"/>
    <p:sldId id="282" r:id="rId26"/>
    <p:sldId id="283" r:id="rId27"/>
    <p:sldId id="284" r:id="rId28"/>
    <p:sldId id="269" r:id="rId29"/>
    <p:sldId id="286" r:id="rId30"/>
    <p:sldId id="2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D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43" autoAdjust="0"/>
  </p:normalViewPr>
  <p:slideViewPr>
    <p:cSldViewPr snapToGrid="0">
      <p:cViewPr>
        <p:scale>
          <a:sx n="58" d="100"/>
          <a:sy n="58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6.png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6.png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A88D2-5AC9-43C6-995A-00DDEC7F65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C36705-2B54-491F-AC70-F7B0BEB5579A}">
      <dgm:prSet/>
      <dgm:spPr/>
      <dgm:t>
        <a:bodyPr/>
        <a:lstStyle/>
        <a:p>
          <a:r>
            <a:rPr lang="en-US"/>
            <a:t>Dictionary: “the state of being free from illness or injury.”</a:t>
          </a:r>
        </a:p>
      </dgm:t>
    </dgm:pt>
    <dgm:pt modelId="{F763C472-C32D-416F-863C-D32A69F5ED76}" type="parTrans" cxnId="{82C4A22D-7F34-4C46-ACC5-5B180EA851D6}">
      <dgm:prSet/>
      <dgm:spPr/>
      <dgm:t>
        <a:bodyPr/>
        <a:lstStyle/>
        <a:p>
          <a:endParaRPr lang="en-US"/>
        </a:p>
      </dgm:t>
    </dgm:pt>
    <dgm:pt modelId="{09544A1D-F890-4AFF-8B46-59DE60F3EDB1}" type="sibTrans" cxnId="{82C4A22D-7F34-4C46-ACC5-5B180EA851D6}">
      <dgm:prSet/>
      <dgm:spPr/>
      <dgm:t>
        <a:bodyPr/>
        <a:lstStyle/>
        <a:p>
          <a:endParaRPr lang="en-US"/>
        </a:p>
      </dgm:t>
    </dgm:pt>
    <dgm:pt modelId="{DE908D3F-0210-457E-98C6-97DDEBB76F5A}">
      <dgm:prSet/>
      <dgm:spPr/>
      <dgm:t>
        <a:bodyPr/>
        <a:lstStyle/>
        <a:p>
          <a:r>
            <a:rPr lang="en-US"/>
            <a:t>WHO: “is a state of complete physical, mental and social well-being and not merely the absence of disease or infirmity.”</a:t>
          </a:r>
        </a:p>
      </dgm:t>
    </dgm:pt>
    <dgm:pt modelId="{82849C56-89DB-4554-BE2B-57B2B61B6787}" type="parTrans" cxnId="{60257D81-B02A-4B3C-BC04-92638515DD73}">
      <dgm:prSet/>
      <dgm:spPr/>
      <dgm:t>
        <a:bodyPr/>
        <a:lstStyle/>
        <a:p>
          <a:endParaRPr lang="en-US"/>
        </a:p>
      </dgm:t>
    </dgm:pt>
    <dgm:pt modelId="{CA42340A-EC37-45D4-B3A8-2DB37A796CDE}" type="sibTrans" cxnId="{60257D81-B02A-4B3C-BC04-92638515DD73}">
      <dgm:prSet/>
      <dgm:spPr/>
      <dgm:t>
        <a:bodyPr/>
        <a:lstStyle/>
        <a:p>
          <a:endParaRPr lang="en-US"/>
        </a:p>
      </dgm:t>
    </dgm:pt>
    <dgm:pt modelId="{88806DD4-ECDD-46FF-B23C-055207F9FC1B}">
      <dgm:prSet custT="1"/>
      <dgm:spPr/>
      <dgm:t>
        <a:bodyPr/>
        <a:lstStyle/>
        <a:p>
          <a:r>
            <a:rPr lang="en-US" sz="1400" dirty="0"/>
            <a:t>The Ottawa Charter on Health Promotion (</a:t>
          </a:r>
          <a:r>
            <a:rPr lang="en-US" sz="1600" dirty="0"/>
            <a:t>1986</a:t>
          </a:r>
          <a:r>
            <a:rPr lang="en-US" sz="1400" dirty="0"/>
            <a:t>)</a:t>
          </a:r>
        </a:p>
      </dgm:t>
    </dgm:pt>
    <dgm:pt modelId="{77BE9840-FB92-4C46-985E-1CE2FE3A33E0}" type="parTrans" cxnId="{25F625CD-8BAE-4026-BDC4-EC83AB5937EC}">
      <dgm:prSet/>
      <dgm:spPr/>
      <dgm:t>
        <a:bodyPr/>
        <a:lstStyle/>
        <a:p>
          <a:endParaRPr lang="en-US"/>
        </a:p>
      </dgm:t>
    </dgm:pt>
    <dgm:pt modelId="{FDB2CE71-52E7-4C20-AE44-1E880D8D3016}" type="sibTrans" cxnId="{25F625CD-8BAE-4026-BDC4-EC83AB5937EC}">
      <dgm:prSet/>
      <dgm:spPr/>
      <dgm:t>
        <a:bodyPr/>
        <a:lstStyle/>
        <a:p>
          <a:endParaRPr lang="en-US"/>
        </a:p>
      </dgm:t>
    </dgm:pt>
    <dgm:pt modelId="{0CFDB1CE-3DD4-411C-B945-517A68AF948F}">
      <dgm:prSet/>
      <dgm:spPr/>
      <dgm:t>
        <a:bodyPr/>
        <a:lstStyle/>
        <a:p>
          <a:r>
            <a:rPr lang="en-US" dirty="0"/>
            <a:t>Health promotion is the process of enabling people to increase control over their health and its determinants, and thereby improve their health.</a:t>
          </a:r>
        </a:p>
      </dgm:t>
    </dgm:pt>
    <dgm:pt modelId="{312D29DF-C2F5-4111-A7C5-1217C3CEA547}" type="parTrans" cxnId="{FFAD283A-1249-4E50-BEC0-B4F216BAC585}">
      <dgm:prSet/>
      <dgm:spPr/>
      <dgm:t>
        <a:bodyPr/>
        <a:lstStyle/>
        <a:p>
          <a:endParaRPr lang="en-US"/>
        </a:p>
      </dgm:t>
    </dgm:pt>
    <dgm:pt modelId="{136D5D2F-00FC-4A7B-A04A-E2E5EE9F74AD}" type="sibTrans" cxnId="{FFAD283A-1249-4E50-BEC0-B4F216BAC585}">
      <dgm:prSet/>
      <dgm:spPr/>
      <dgm:t>
        <a:bodyPr/>
        <a:lstStyle/>
        <a:p>
          <a:endParaRPr lang="en-US"/>
        </a:p>
      </dgm:t>
    </dgm:pt>
    <dgm:pt modelId="{F9927F14-BD4A-4C61-9FAD-B3C5CB33F337}" type="pres">
      <dgm:prSet presAssocID="{1EDA88D2-5AC9-43C6-995A-00DDEC7F65E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C37B5-1CAF-4D83-90DE-2CA236F0FBC3}" type="pres">
      <dgm:prSet presAssocID="{62C36705-2B54-491F-AC70-F7B0BEB5579A}" presName="compNode" presStyleCnt="0"/>
      <dgm:spPr/>
    </dgm:pt>
    <dgm:pt modelId="{C7C03E6A-8211-4968-AD81-E42BC9CAAD5D}" type="pres">
      <dgm:prSet presAssocID="{62C36705-2B54-491F-AC70-F7B0BEB5579A}" presName="bgRect" presStyleLbl="bgShp" presStyleIdx="0" presStyleCnt="3"/>
      <dgm:spPr/>
    </dgm:pt>
    <dgm:pt modelId="{62407CA9-47FF-43F9-BDC4-AA78D4629E2E}" type="pres">
      <dgm:prSet presAssocID="{62C36705-2B54-491F-AC70-F7B0BEB557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7E7A262-E5FA-44F3-9E02-75630E596CD9}" type="pres">
      <dgm:prSet presAssocID="{62C36705-2B54-491F-AC70-F7B0BEB5579A}" presName="spaceRect" presStyleCnt="0"/>
      <dgm:spPr/>
    </dgm:pt>
    <dgm:pt modelId="{7603E45E-99E2-41A0-A7EF-011500E64447}" type="pres">
      <dgm:prSet presAssocID="{62C36705-2B54-491F-AC70-F7B0BEB5579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7DE0D6-3667-4B56-8E10-E12EC6C39EC1}" type="pres">
      <dgm:prSet presAssocID="{09544A1D-F890-4AFF-8B46-59DE60F3EDB1}" presName="sibTrans" presStyleCnt="0"/>
      <dgm:spPr/>
    </dgm:pt>
    <dgm:pt modelId="{F5B0E916-FC72-46AA-8654-7EC89208C045}" type="pres">
      <dgm:prSet presAssocID="{DE908D3F-0210-457E-98C6-97DDEBB76F5A}" presName="compNode" presStyleCnt="0"/>
      <dgm:spPr/>
    </dgm:pt>
    <dgm:pt modelId="{0C3B6126-AA4E-48D3-B14B-1CBFF8C189B7}" type="pres">
      <dgm:prSet presAssocID="{DE908D3F-0210-457E-98C6-97DDEBB76F5A}" presName="bgRect" presStyleLbl="bgShp" presStyleIdx="1" presStyleCnt="3"/>
      <dgm:spPr/>
    </dgm:pt>
    <dgm:pt modelId="{7D731BB9-7A05-4587-9622-9C1090E99C57}" type="pres">
      <dgm:prSet presAssocID="{DE908D3F-0210-457E-98C6-97DDEBB76F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891CB89-E273-4A55-B069-C8D0FAB93808}" type="pres">
      <dgm:prSet presAssocID="{DE908D3F-0210-457E-98C6-97DDEBB76F5A}" presName="spaceRect" presStyleCnt="0"/>
      <dgm:spPr/>
    </dgm:pt>
    <dgm:pt modelId="{C0F2F3B3-3110-45B3-9A82-7BC73946B7A0}" type="pres">
      <dgm:prSet presAssocID="{DE908D3F-0210-457E-98C6-97DDEBB76F5A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CE79A1F-690F-48A2-917E-02D6D9E13487}" type="pres">
      <dgm:prSet presAssocID="{CA42340A-EC37-45D4-B3A8-2DB37A796CDE}" presName="sibTrans" presStyleCnt="0"/>
      <dgm:spPr/>
    </dgm:pt>
    <dgm:pt modelId="{7BA6913E-1A69-4DFF-B5BD-69C2A5192F54}" type="pres">
      <dgm:prSet presAssocID="{88806DD4-ECDD-46FF-B23C-055207F9FC1B}" presName="compNode" presStyleCnt="0"/>
      <dgm:spPr/>
    </dgm:pt>
    <dgm:pt modelId="{6397D465-3C92-4965-B520-F83CB20C8022}" type="pres">
      <dgm:prSet presAssocID="{88806DD4-ECDD-46FF-B23C-055207F9FC1B}" presName="bgRect" presStyleLbl="bgShp" presStyleIdx="2" presStyleCnt="3"/>
      <dgm:spPr/>
    </dgm:pt>
    <dgm:pt modelId="{72A3751C-15DD-4FD2-B972-CB8605728295}" type="pres">
      <dgm:prSet presAssocID="{88806DD4-ECDD-46FF-B23C-055207F9FC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1522CE7-9E10-4607-801C-7366FE15B27D}" type="pres">
      <dgm:prSet presAssocID="{88806DD4-ECDD-46FF-B23C-055207F9FC1B}" presName="spaceRect" presStyleCnt="0"/>
      <dgm:spPr/>
    </dgm:pt>
    <dgm:pt modelId="{44F2246D-EC66-4983-AD42-9553FEBB9FC6}" type="pres">
      <dgm:prSet presAssocID="{88806DD4-ECDD-46FF-B23C-055207F9FC1B}" presName="parTx" presStyleLbl="revTx" presStyleIdx="2" presStyleCnt="4" custScaleX="60509" custScaleY="914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D779A7-9165-436E-808F-28928DEA118F}" type="pres">
      <dgm:prSet presAssocID="{88806DD4-ECDD-46FF-B23C-055207F9FC1B}" presName="desTx" presStyleLbl="revTx" presStyleIdx="3" presStyleCnt="4" custScaleX="105577" custScaleY="111030">
        <dgm:presLayoutVars/>
      </dgm:prSet>
      <dgm:spPr/>
      <dgm:t>
        <a:bodyPr/>
        <a:lstStyle/>
        <a:p>
          <a:endParaRPr lang="en-US"/>
        </a:p>
      </dgm:t>
    </dgm:pt>
  </dgm:ptLst>
  <dgm:cxnLst>
    <dgm:cxn modelId="{25F625CD-8BAE-4026-BDC4-EC83AB5937EC}" srcId="{1EDA88D2-5AC9-43C6-995A-00DDEC7F65E7}" destId="{88806DD4-ECDD-46FF-B23C-055207F9FC1B}" srcOrd="2" destOrd="0" parTransId="{77BE9840-FB92-4C46-985E-1CE2FE3A33E0}" sibTransId="{FDB2CE71-52E7-4C20-AE44-1E880D8D3016}"/>
    <dgm:cxn modelId="{625CDBD4-FA0C-481E-AE4D-6A04410E16BA}" type="presOf" srcId="{1EDA88D2-5AC9-43C6-995A-00DDEC7F65E7}" destId="{F9927F14-BD4A-4C61-9FAD-B3C5CB33F337}" srcOrd="0" destOrd="0" presId="urn:microsoft.com/office/officeart/2018/2/layout/IconVerticalSolidList"/>
    <dgm:cxn modelId="{FFAD283A-1249-4E50-BEC0-B4F216BAC585}" srcId="{88806DD4-ECDD-46FF-B23C-055207F9FC1B}" destId="{0CFDB1CE-3DD4-411C-B945-517A68AF948F}" srcOrd="0" destOrd="0" parTransId="{312D29DF-C2F5-4111-A7C5-1217C3CEA547}" sibTransId="{136D5D2F-00FC-4A7B-A04A-E2E5EE9F74AD}"/>
    <dgm:cxn modelId="{3CC98E10-D0D7-443D-8981-A243B1EC0B8A}" type="presOf" srcId="{88806DD4-ECDD-46FF-B23C-055207F9FC1B}" destId="{44F2246D-EC66-4983-AD42-9553FEBB9FC6}" srcOrd="0" destOrd="0" presId="urn:microsoft.com/office/officeart/2018/2/layout/IconVerticalSolidList"/>
    <dgm:cxn modelId="{3DAF044A-4CF6-4059-9FFE-8276941CF53D}" type="presOf" srcId="{DE908D3F-0210-457E-98C6-97DDEBB76F5A}" destId="{C0F2F3B3-3110-45B3-9A82-7BC73946B7A0}" srcOrd="0" destOrd="0" presId="urn:microsoft.com/office/officeart/2018/2/layout/IconVerticalSolidList"/>
    <dgm:cxn modelId="{82C4A22D-7F34-4C46-ACC5-5B180EA851D6}" srcId="{1EDA88D2-5AC9-43C6-995A-00DDEC7F65E7}" destId="{62C36705-2B54-491F-AC70-F7B0BEB5579A}" srcOrd="0" destOrd="0" parTransId="{F763C472-C32D-416F-863C-D32A69F5ED76}" sibTransId="{09544A1D-F890-4AFF-8B46-59DE60F3EDB1}"/>
    <dgm:cxn modelId="{43783D4E-A13D-42FD-8CF0-0617D7386596}" type="presOf" srcId="{0CFDB1CE-3DD4-411C-B945-517A68AF948F}" destId="{0ED779A7-9165-436E-808F-28928DEA118F}" srcOrd="0" destOrd="0" presId="urn:microsoft.com/office/officeart/2018/2/layout/IconVerticalSolidList"/>
    <dgm:cxn modelId="{AE932DED-9AC2-47F4-B76D-7EBB54BD6F1A}" type="presOf" srcId="{62C36705-2B54-491F-AC70-F7B0BEB5579A}" destId="{7603E45E-99E2-41A0-A7EF-011500E64447}" srcOrd="0" destOrd="0" presId="urn:microsoft.com/office/officeart/2018/2/layout/IconVerticalSolidList"/>
    <dgm:cxn modelId="{60257D81-B02A-4B3C-BC04-92638515DD73}" srcId="{1EDA88D2-5AC9-43C6-995A-00DDEC7F65E7}" destId="{DE908D3F-0210-457E-98C6-97DDEBB76F5A}" srcOrd="1" destOrd="0" parTransId="{82849C56-89DB-4554-BE2B-57B2B61B6787}" sibTransId="{CA42340A-EC37-45D4-B3A8-2DB37A796CDE}"/>
    <dgm:cxn modelId="{BBE7BA4F-9C78-458D-AD22-7F1142D11A4B}" type="presParOf" srcId="{F9927F14-BD4A-4C61-9FAD-B3C5CB33F337}" destId="{3DCC37B5-1CAF-4D83-90DE-2CA236F0FBC3}" srcOrd="0" destOrd="0" presId="urn:microsoft.com/office/officeart/2018/2/layout/IconVerticalSolidList"/>
    <dgm:cxn modelId="{E358085C-462C-4FE6-89AA-D02CB88B500E}" type="presParOf" srcId="{3DCC37B5-1CAF-4D83-90DE-2CA236F0FBC3}" destId="{C7C03E6A-8211-4968-AD81-E42BC9CAAD5D}" srcOrd="0" destOrd="0" presId="urn:microsoft.com/office/officeart/2018/2/layout/IconVerticalSolidList"/>
    <dgm:cxn modelId="{127F235F-ADD6-4776-BABB-EB7F6EC1F133}" type="presParOf" srcId="{3DCC37B5-1CAF-4D83-90DE-2CA236F0FBC3}" destId="{62407CA9-47FF-43F9-BDC4-AA78D4629E2E}" srcOrd="1" destOrd="0" presId="urn:microsoft.com/office/officeart/2018/2/layout/IconVerticalSolidList"/>
    <dgm:cxn modelId="{691A6D61-AD5D-4964-A052-68AE577C2342}" type="presParOf" srcId="{3DCC37B5-1CAF-4D83-90DE-2CA236F0FBC3}" destId="{F7E7A262-E5FA-44F3-9E02-75630E596CD9}" srcOrd="2" destOrd="0" presId="urn:microsoft.com/office/officeart/2018/2/layout/IconVerticalSolidList"/>
    <dgm:cxn modelId="{0FAE2B25-52DE-4AB1-BB2A-DDC16D5D0F47}" type="presParOf" srcId="{3DCC37B5-1CAF-4D83-90DE-2CA236F0FBC3}" destId="{7603E45E-99E2-41A0-A7EF-011500E64447}" srcOrd="3" destOrd="0" presId="urn:microsoft.com/office/officeart/2018/2/layout/IconVerticalSolidList"/>
    <dgm:cxn modelId="{EA37560E-1011-42E1-BCC4-2D1485264ADC}" type="presParOf" srcId="{F9927F14-BD4A-4C61-9FAD-B3C5CB33F337}" destId="{997DE0D6-3667-4B56-8E10-E12EC6C39EC1}" srcOrd="1" destOrd="0" presId="urn:microsoft.com/office/officeart/2018/2/layout/IconVerticalSolidList"/>
    <dgm:cxn modelId="{DE097087-CE62-4FCC-AAC7-B68BDCE0FC03}" type="presParOf" srcId="{F9927F14-BD4A-4C61-9FAD-B3C5CB33F337}" destId="{F5B0E916-FC72-46AA-8654-7EC89208C045}" srcOrd="2" destOrd="0" presId="urn:microsoft.com/office/officeart/2018/2/layout/IconVerticalSolidList"/>
    <dgm:cxn modelId="{94D0EB86-801A-43C6-A879-D2FC36BB5EE1}" type="presParOf" srcId="{F5B0E916-FC72-46AA-8654-7EC89208C045}" destId="{0C3B6126-AA4E-48D3-B14B-1CBFF8C189B7}" srcOrd="0" destOrd="0" presId="urn:microsoft.com/office/officeart/2018/2/layout/IconVerticalSolidList"/>
    <dgm:cxn modelId="{F527CD4C-74BD-4B5F-BCE9-D8322A3D5D23}" type="presParOf" srcId="{F5B0E916-FC72-46AA-8654-7EC89208C045}" destId="{7D731BB9-7A05-4587-9622-9C1090E99C57}" srcOrd="1" destOrd="0" presId="urn:microsoft.com/office/officeart/2018/2/layout/IconVerticalSolidList"/>
    <dgm:cxn modelId="{D03E42A9-9667-41A0-985D-287E8AFA7004}" type="presParOf" srcId="{F5B0E916-FC72-46AA-8654-7EC89208C045}" destId="{7891CB89-E273-4A55-B069-C8D0FAB93808}" srcOrd="2" destOrd="0" presId="urn:microsoft.com/office/officeart/2018/2/layout/IconVerticalSolidList"/>
    <dgm:cxn modelId="{D4985339-E661-4F0F-B352-EDA9014C897B}" type="presParOf" srcId="{F5B0E916-FC72-46AA-8654-7EC89208C045}" destId="{C0F2F3B3-3110-45B3-9A82-7BC73946B7A0}" srcOrd="3" destOrd="0" presId="urn:microsoft.com/office/officeart/2018/2/layout/IconVerticalSolidList"/>
    <dgm:cxn modelId="{1CD40001-F634-4D63-BCF2-2692B95882C5}" type="presParOf" srcId="{F9927F14-BD4A-4C61-9FAD-B3C5CB33F337}" destId="{ACE79A1F-690F-48A2-917E-02D6D9E13487}" srcOrd="3" destOrd="0" presId="urn:microsoft.com/office/officeart/2018/2/layout/IconVerticalSolidList"/>
    <dgm:cxn modelId="{E8F744B5-5E26-4EE9-9CC1-C6AA158F0389}" type="presParOf" srcId="{F9927F14-BD4A-4C61-9FAD-B3C5CB33F337}" destId="{7BA6913E-1A69-4DFF-B5BD-69C2A5192F54}" srcOrd="4" destOrd="0" presId="urn:microsoft.com/office/officeart/2018/2/layout/IconVerticalSolidList"/>
    <dgm:cxn modelId="{E5483589-671F-47EE-9132-68F1911AE041}" type="presParOf" srcId="{7BA6913E-1A69-4DFF-B5BD-69C2A5192F54}" destId="{6397D465-3C92-4965-B520-F83CB20C8022}" srcOrd="0" destOrd="0" presId="urn:microsoft.com/office/officeart/2018/2/layout/IconVerticalSolidList"/>
    <dgm:cxn modelId="{45526B4C-C9ED-41A9-9CCA-6B093DFF92E7}" type="presParOf" srcId="{7BA6913E-1A69-4DFF-B5BD-69C2A5192F54}" destId="{72A3751C-15DD-4FD2-B972-CB8605728295}" srcOrd="1" destOrd="0" presId="urn:microsoft.com/office/officeart/2018/2/layout/IconVerticalSolidList"/>
    <dgm:cxn modelId="{7A6C610C-2EDA-4F04-8BEF-30D45A284119}" type="presParOf" srcId="{7BA6913E-1A69-4DFF-B5BD-69C2A5192F54}" destId="{51522CE7-9E10-4607-801C-7366FE15B27D}" srcOrd="2" destOrd="0" presId="urn:microsoft.com/office/officeart/2018/2/layout/IconVerticalSolidList"/>
    <dgm:cxn modelId="{86345C79-124B-4853-9C0B-ACF5117BB8C9}" type="presParOf" srcId="{7BA6913E-1A69-4DFF-B5BD-69C2A5192F54}" destId="{44F2246D-EC66-4983-AD42-9553FEBB9FC6}" srcOrd="3" destOrd="0" presId="urn:microsoft.com/office/officeart/2018/2/layout/IconVerticalSolidList"/>
    <dgm:cxn modelId="{15479096-618F-4C5B-A6B1-A0EFBC608D30}" type="presParOf" srcId="{7BA6913E-1A69-4DFF-B5BD-69C2A5192F54}" destId="{0ED779A7-9165-436E-808F-28928DEA118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6DFE6-6EBE-4C02-B789-0D5C1DEAF3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F1C497-A3AE-46B1-922A-5615DFA107ED}">
      <dgm:prSet/>
      <dgm:spPr/>
      <dgm:t>
        <a:bodyPr/>
        <a:lstStyle/>
        <a:p>
          <a:r>
            <a:rPr lang="en-US" b="1"/>
            <a:t>Assessment</a:t>
          </a:r>
          <a:r>
            <a:rPr lang="en-US"/>
            <a:t> of the need for the program</a:t>
          </a:r>
        </a:p>
      </dgm:t>
    </dgm:pt>
    <dgm:pt modelId="{DE6DF36D-0BA8-4AE0-B5CD-36C3C4E04619}" type="parTrans" cxnId="{C4C709FE-C942-4DA9-8FA8-9D1615F80C37}">
      <dgm:prSet/>
      <dgm:spPr/>
      <dgm:t>
        <a:bodyPr/>
        <a:lstStyle/>
        <a:p>
          <a:endParaRPr lang="en-US"/>
        </a:p>
      </dgm:t>
    </dgm:pt>
    <dgm:pt modelId="{33368328-2413-4209-B670-58696396AD99}" type="sibTrans" cxnId="{C4C709FE-C942-4DA9-8FA8-9D1615F80C37}">
      <dgm:prSet/>
      <dgm:spPr/>
      <dgm:t>
        <a:bodyPr/>
        <a:lstStyle/>
        <a:p>
          <a:endParaRPr lang="en-US"/>
        </a:p>
      </dgm:t>
    </dgm:pt>
    <dgm:pt modelId="{DC54DCAD-08AC-474E-A92F-B138EE9FC16B}">
      <dgm:prSet/>
      <dgm:spPr/>
      <dgm:t>
        <a:bodyPr/>
        <a:lstStyle/>
        <a:p>
          <a:r>
            <a:rPr lang="en-US"/>
            <a:t>Assessment of program design and logic/theory</a:t>
          </a:r>
        </a:p>
      </dgm:t>
    </dgm:pt>
    <dgm:pt modelId="{471FB539-F803-4693-A1E1-BB8FA67C1B9A}" type="parTrans" cxnId="{7B937DC6-5994-414D-A06F-1A1452D6C4DD}">
      <dgm:prSet/>
      <dgm:spPr/>
      <dgm:t>
        <a:bodyPr/>
        <a:lstStyle/>
        <a:p>
          <a:endParaRPr lang="en-US"/>
        </a:p>
      </dgm:t>
    </dgm:pt>
    <dgm:pt modelId="{175135CF-EDAD-41B7-AFE0-4FC2872EA49F}" type="sibTrans" cxnId="{7B937DC6-5994-414D-A06F-1A1452D6C4DD}">
      <dgm:prSet/>
      <dgm:spPr/>
      <dgm:t>
        <a:bodyPr/>
        <a:lstStyle/>
        <a:p>
          <a:endParaRPr lang="en-US"/>
        </a:p>
      </dgm:t>
    </dgm:pt>
    <dgm:pt modelId="{DAB4EFF7-66A6-4847-A483-BDAC87B47A9C}">
      <dgm:prSet/>
      <dgm:spPr/>
      <dgm:t>
        <a:bodyPr/>
        <a:lstStyle/>
        <a:p>
          <a:r>
            <a:rPr lang="en-US"/>
            <a:t>Assessment of how the program is being implemented (i.e., is it being implemented according to plan? Are the program's processes maximizing possible outcomes?)</a:t>
          </a:r>
        </a:p>
      </dgm:t>
    </dgm:pt>
    <dgm:pt modelId="{2EEA564F-5825-4FC6-9198-C4863583BA7B}" type="parTrans" cxnId="{57AE7549-FED0-4C6D-8869-B634EB127D24}">
      <dgm:prSet/>
      <dgm:spPr/>
      <dgm:t>
        <a:bodyPr/>
        <a:lstStyle/>
        <a:p>
          <a:endParaRPr lang="en-US"/>
        </a:p>
      </dgm:t>
    </dgm:pt>
    <dgm:pt modelId="{7DE1DD80-8940-45BC-A13D-08AB9F403A4E}" type="sibTrans" cxnId="{57AE7549-FED0-4C6D-8869-B634EB127D24}">
      <dgm:prSet/>
      <dgm:spPr/>
      <dgm:t>
        <a:bodyPr/>
        <a:lstStyle/>
        <a:p>
          <a:endParaRPr lang="en-US"/>
        </a:p>
      </dgm:t>
    </dgm:pt>
    <dgm:pt modelId="{5A39BBD6-84E9-428E-9132-2A317DB52039}">
      <dgm:prSet/>
      <dgm:spPr/>
      <dgm:t>
        <a:bodyPr/>
        <a:lstStyle/>
        <a:p>
          <a:r>
            <a:rPr lang="en-US"/>
            <a:t>Assessment of the program's outcome or impact (i.e., what it has actually achieved)</a:t>
          </a:r>
        </a:p>
      </dgm:t>
    </dgm:pt>
    <dgm:pt modelId="{F60B08AF-26DB-425F-B7D2-3A973B143CE3}" type="parTrans" cxnId="{179EA29B-00C0-45DD-8643-7FD5E1092A8E}">
      <dgm:prSet/>
      <dgm:spPr/>
      <dgm:t>
        <a:bodyPr/>
        <a:lstStyle/>
        <a:p>
          <a:endParaRPr lang="en-US"/>
        </a:p>
      </dgm:t>
    </dgm:pt>
    <dgm:pt modelId="{1A6BB714-914A-4979-BFE9-86FEE2C0F8B4}" type="sibTrans" cxnId="{179EA29B-00C0-45DD-8643-7FD5E1092A8E}">
      <dgm:prSet/>
      <dgm:spPr/>
      <dgm:t>
        <a:bodyPr/>
        <a:lstStyle/>
        <a:p>
          <a:endParaRPr lang="en-US"/>
        </a:p>
      </dgm:t>
    </dgm:pt>
    <dgm:pt modelId="{79B606FE-7FE8-454A-BC92-22E6C49B3368}">
      <dgm:prSet/>
      <dgm:spPr/>
      <dgm:t>
        <a:bodyPr/>
        <a:lstStyle/>
        <a:p>
          <a:r>
            <a:rPr lang="en-US"/>
            <a:t>Assessment of the program's cost and efficiency</a:t>
          </a:r>
        </a:p>
      </dgm:t>
    </dgm:pt>
    <dgm:pt modelId="{FAD1F75C-03A9-44BA-ACB3-144805BCD2E6}" type="parTrans" cxnId="{69045BF8-AC37-4598-9CDF-D444FB998CCF}">
      <dgm:prSet/>
      <dgm:spPr/>
      <dgm:t>
        <a:bodyPr/>
        <a:lstStyle/>
        <a:p>
          <a:endParaRPr lang="en-US"/>
        </a:p>
      </dgm:t>
    </dgm:pt>
    <dgm:pt modelId="{95A20918-D06C-401A-A25C-58DD2F3911BA}" type="sibTrans" cxnId="{69045BF8-AC37-4598-9CDF-D444FB998CCF}">
      <dgm:prSet/>
      <dgm:spPr/>
      <dgm:t>
        <a:bodyPr/>
        <a:lstStyle/>
        <a:p>
          <a:endParaRPr lang="en-US"/>
        </a:p>
      </dgm:t>
    </dgm:pt>
    <dgm:pt modelId="{45F9B6E0-05D2-480E-AFA9-B807C25D73A1}" type="pres">
      <dgm:prSet presAssocID="{F016DFE6-6EBE-4C02-B789-0D5C1DEAF3B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B91BD-21E2-49CE-8F27-EB038889EC80}" type="pres">
      <dgm:prSet presAssocID="{D0F1C497-A3AE-46B1-922A-5615DFA107ED}" presName="compNode" presStyleCnt="0"/>
      <dgm:spPr/>
    </dgm:pt>
    <dgm:pt modelId="{FF996DA1-B034-469C-AE8B-7204927ECB18}" type="pres">
      <dgm:prSet presAssocID="{D0F1C497-A3AE-46B1-922A-5615DFA107ED}" presName="bgRect" presStyleLbl="bgShp" presStyleIdx="0" presStyleCnt="5"/>
      <dgm:spPr/>
    </dgm:pt>
    <dgm:pt modelId="{E389E111-821F-4646-8C02-2183C5EC1CD9}" type="pres">
      <dgm:prSet presAssocID="{D0F1C497-A3AE-46B1-922A-5615DFA107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2D99CD7-317A-4C68-9944-67B266F3B3A0}" type="pres">
      <dgm:prSet presAssocID="{D0F1C497-A3AE-46B1-922A-5615DFA107ED}" presName="spaceRect" presStyleCnt="0"/>
      <dgm:spPr/>
    </dgm:pt>
    <dgm:pt modelId="{9233D227-F617-4A37-9064-CA8E07FC881F}" type="pres">
      <dgm:prSet presAssocID="{D0F1C497-A3AE-46B1-922A-5615DFA107ED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A8A302-6525-4B05-BE6D-57CE75662CAC}" type="pres">
      <dgm:prSet presAssocID="{33368328-2413-4209-B670-58696396AD99}" presName="sibTrans" presStyleCnt="0"/>
      <dgm:spPr/>
    </dgm:pt>
    <dgm:pt modelId="{D25B4CB8-D12F-4FFF-8867-5B814772E11D}" type="pres">
      <dgm:prSet presAssocID="{DC54DCAD-08AC-474E-A92F-B138EE9FC16B}" presName="compNode" presStyleCnt="0"/>
      <dgm:spPr/>
    </dgm:pt>
    <dgm:pt modelId="{E6E3DFC5-1FED-45DE-85B5-37DDD10A3DD5}" type="pres">
      <dgm:prSet presAssocID="{DC54DCAD-08AC-474E-A92F-B138EE9FC16B}" presName="bgRect" presStyleLbl="bgShp" presStyleIdx="1" presStyleCnt="5"/>
      <dgm:spPr/>
    </dgm:pt>
    <dgm:pt modelId="{8E3F241D-1E49-404F-9D8C-991102624820}" type="pres">
      <dgm:prSet presAssocID="{DC54DCAD-08AC-474E-A92F-B138EE9FC16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5614AB-1E51-4B1D-9634-A036B60A7E97}" type="pres">
      <dgm:prSet presAssocID="{DC54DCAD-08AC-474E-A92F-B138EE9FC16B}" presName="spaceRect" presStyleCnt="0"/>
      <dgm:spPr/>
    </dgm:pt>
    <dgm:pt modelId="{2803CF21-2DD2-4CA4-9D5E-F7B1310DB9C5}" type="pres">
      <dgm:prSet presAssocID="{DC54DCAD-08AC-474E-A92F-B138EE9FC16B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39341C-5831-45A7-ADAD-B682640DD251}" type="pres">
      <dgm:prSet presAssocID="{175135CF-EDAD-41B7-AFE0-4FC2872EA49F}" presName="sibTrans" presStyleCnt="0"/>
      <dgm:spPr/>
    </dgm:pt>
    <dgm:pt modelId="{28578762-2AED-462B-AE0F-0ECD5266E09E}" type="pres">
      <dgm:prSet presAssocID="{DAB4EFF7-66A6-4847-A483-BDAC87B47A9C}" presName="compNode" presStyleCnt="0"/>
      <dgm:spPr/>
    </dgm:pt>
    <dgm:pt modelId="{522F118A-4AA4-4963-8057-A538D7715FCE}" type="pres">
      <dgm:prSet presAssocID="{DAB4EFF7-66A6-4847-A483-BDAC87B47A9C}" presName="bgRect" presStyleLbl="bgShp" presStyleIdx="2" presStyleCnt="5"/>
      <dgm:spPr/>
    </dgm:pt>
    <dgm:pt modelId="{387459ED-4E76-4332-A2F5-B517948194C4}" type="pres">
      <dgm:prSet presAssocID="{DAB4EFF7-66A6-4847-A483-BDAC87B47A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BE9B6B-D977-45FF-B0FC-6CB1A4CF1907}" type="pres">
      <dgm:prSet presAssocID="{DAB4EFF7-66A6-4847-A483-BDAC87B47A9C}" presName="spaceRect" presStyleCnt="0"/>
      <dgm:spPr/>
    </dgm:pt>
    <dgm:pt modelId="{984FBAF1-D78B-418B-A899-C22C9EEAD3AD}" type="pres">
      <dgm:prSet presAssocID="{DAB4EFF7-66A6-4847-A483-BDAC87B47A9C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ABFBA0-E312-48D2-B12D-58DD14028324}" type="pres">
      <dgm:prSet presAssocID="{7DE1DD80-8940-45BC-A13D-08AB9F403A4E}" presName="sibTrans" presStyleCnt="0"/>
      <dgm:spPr/>
    </dgm:pt>
    <dgm:pt modelId="{99999B89-6E16-416E-BC2C-06248A8F41B0}" type="pres">
      <dgm:prSet presAssocID="{5A39BBD6-84E9-428E-9132-2A317DB52039}" presName="compNode" presStyleCnt="0"/>
      <dgm:spPr/>
    </dgm:pt>
    <dgm:pt modelId="{373BCCD2-C5A7-4E2A-AA80-40BD2F6B2AA9}" type="pres">
      <dgm:prSet presAssocID="{5A39BBD6-84E9-428E-9132-2A317DB52039}" presName="bgRect" presStyleLbl="bgShp" presStyleIdx="3" presStyleCnt="5"/>
      <dgm:spPr/>
    </dgm:pt>
    <dgm:pt modelId="{578FD18D-3302-42F7-A381-C248D3E9CE0C}" type="pres">
      <dgm:prSet presAssocID="{5A39BBD6-84E9-428E-9132-2A317DB5203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5B80226-47D9-4345-9185-AB36D5F11BA1}" type="pres">
      <dgm:prSet presAssocID="{5A39BBD6-84E9-428E-9132-2A317DB52039}" presName="spaceRect" presStyleCnt="0"/>
      <dgm:spPr/>
    </dgm:pt>
    <dgm:pt modelId="{188AA4ED-42BD-47D4-9F7C-B279B70A5BDF}" type="pres">
      <dgm:prSet presAssocID="{5A39BBD6-84E9-428E-9132-2A317DB5203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F17D7C-91F4-4C95-BB21-D71B7E1A85E9}" type="pres">
      <dgm:prSet presAssocID="{1A6BB714-914A-4979-BFE9-86FEE2C0F8B4}" presName="sibTrans" presStyleCnt="0"/>
      <dgm:spPr/>
    </dgm:pt>
    <dgm:pt modelId="{34ACC7B3-81CA-4A87-B545-9F0A47D7052A}" type="pres">
      <dgm:prSet presAssocID="{79B606FE-7FE8-454A-BC92-22E6C49B3368}" presName="compNode" presStyleCnt="0"/>
      <dgm:spPr/>
    </dgm:pt>
    <dgm:pt modelId="{E98A6628-1F02-476B-A59E-E490B23013E8}" type="pres">
      <dgm:prSet presAssocID="{79B606FE-7FE8-454A-BC92-22E6C49B3368}" presName="bgRect" presStyleLbl="bgShp" presStyleIdx="4" presStyleCnt="5"/>
      <dgm:spPr/>
    </dgm:pt>
    <dgm:pt modelId="{D1A06BB5-B4A6-4F56-A5D8-B0D53778112E}" type="pres">
      <dgm:prSet presAssocID="{79B606FE-7FE8-454A-BC92-22E6C49B336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8877EE5-9385-424D-BE08-C57C6870B4A5}" type="pres">
      <dgm:prSet presAssocID="{79B606FE-7FE8-454A-BC92-22E6C49B3368}" presName="spaceRect" presStyleCnt="0"/>
      <dgm:spPr/>
    </dgm:pt>
    <dgm:pt modelId="{EFF76EA6-568C-495B-A7A7-E115879237B7}" type="pres">
      <dgm:prSet presAssocID="{79B606FE-7FE8-454A-BC92-22E6C49B3368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B68C9-9052-4F97-840D-A47174C6469A}" type="presOf" srcId="{DAB4EFF7-66A6-4847-A483-BDAC87B47A9C}" destId="{984FBAF1-D78B-418B-A899-C22C9EEAD3AD}" srcOrd="0" destOrd="0" presId="urn:microsoft.com/office/officeart/2018/2/layout/IconVerticalSolidList"/>
    <dgm:cxn modelId="{307994CF-3096-4E59-94DE-617ECB6C8BE2}" type="presOf" srcId="{D0F1C497-A3AE-46B1-922A-5615DFA107ED}" destId="{9233D227-F617-4A37-9064-CA8E07FC881F}" srcOrd="0" destOrd="0" presId="urn:microsoft.com/office/officeart/2018/2/layout/IconVerticalSolidList"/>
    <dgm:cxn modelId="{57AE7549-FED0-4C6D-8869-B634EB127D24}" srcId="{F016DFE6-6EBE-4C02-B789-0D5C1DEAF3B1}" destId="{DAB4EFF7-66A6-4847-A483-BDAC87B47A9C}" srcOrd="2" destOrd="0" parTransId="{2EEA564F-5825-4FC6-9198-C4863583BA7B}" sibTransId="{7DE1DD80-8940-45BC-A13D-08AB9F403A4E}"/>
    <dgm:cxn modelId="{1D15C655-0BCB-4EF3-916B-770A88AA0B39}" type="presOf" srcId="{5A39BBD6-84E9-428E-9132-2A317DB52039}" destId="{188AA4ED-42BD-47D4-9F7C-B279B70A5BDF}" srcOrd="0" destOrd="0" presId="urn:microsoft.com/office/officeart/2018/2/layout/IconVerticalSolidList"/>
    <dgm:cxn modelId="{69045BF8-AC37-4598-9CDF-D444FB998CCF}" srcId="{F016DFE6-6EBE-4C02-B789-0D5C1DEAF3B1}" destId="{79B606FE-7FE8-454A-BC92-22E6C49B3368}" srcOrd="4" destOrd="0" parTransId="{FAD1F75C-03A9-44BA-ACB3-144805BCD2E6}" sibTransId="{95A20918-D06C-401A-A25C-58DD2F3911BA}"/>
    <dgm:cxn modelId="{179EA29B-00C0-45DD-8643-7FD5E1092A8E}" srcId="{F016DFE6-6EBE-4C02-B789-0D5C1DEAF3B1}" destId="{5A39BBD6-84E9-428E-9132-2A317DB52039}" srcOrd="3" destOrd="0" parTransId="{F60B08AF-26DB-425F-B7D2-3A973B143CE3}" sibTransId="{1A6BB714-914A-4979-BFE9-86FEE2C0F8B4}"/>
    <dgm:cxn modelId="{C4C709FE-C942-4DA9-8FA8-9D1615F80C37}" srcId="{F016DFE6-6EBE-4C02-B789-0D5C1DEAF3B1}" destId="{D0F1C497-A3AE-46B1-922A-5615DFA107ED}" srcOrd="0" destOrd="0" parTransId="{DE6DF36D-0BA8-4AE0-B5CD-36C3C4E04619}" sibTransId="{33368328-2413-4209-B670-58696396AD99}"/>
    <dgm:cxn modelId="{7B937DC6-5994-414D-A06F-1A1452D6C4DD}" srcId="{F016DFE6-6EBE-4C02-B789-0D5C1DEAF3B1}" destId="{DC54DCAD-08AC-474E-A92F-B138EE9FC16B}" srcOrd="1" destOrd="0" parTransId="{471FB539-F803-4693-A1E1-BB8FA67C1B9A}" sibTransId="{175135CF-EDAD-41B7-AFE0-4FC2872EA49F}"/>
    <dgm:cxn modelId="{7B79235A-5B12-4AC7-AECF-5101814FEBF4}" type="presOf" srcId="{DC54DCAD-08AC-474E-A92F-B138EE9FC16B}" destId="{2803CF21-2DD2-4CA4-9D5E-F7B1310DB9C5}" srcOrd="0" destOrd="0" presId="urn:microsoft.com/office/officeart/2018/2/layout/IconVerticalSolidList"/>
    <dgm:cxn modelId="{6BAC65EA-A726-4D66-9951-F3A1ED612067}" type="presOf" srcId="{F016DFE6-6EBE-4C02-B789-0D5C1DEAF3B1}" destId="{45F9B6E0-05D2-480E-AFA9-B807C25D73A1}" srcOrd="0" destOrd="0" presId="urn:microsoft.com/office/officeart/2018/2/layout/IconVerticalSolidList"/>
    <dgm:cxn modelId="{DD514D58-B350-4125-AFF1-0E2E6C5DE04E}" type="presOf" srcId="{79B606FE-7FE8-454A-BC92-22E6C49B3368}" destId="{EFF76EA6-568C-495B-A7A7-E115879237B7}" srcOrd="0" destOrd="0" presId="urn:microsoft.com/office/officeart/2018/2/layout/IconVerticalSolidList"/>
    <dgm:cxn modelId="{4C9EF933-BD65-4694-A099-B2AC05206DBF}" type="presParOf" srcId="{45F9B6E0-05D2-480E-AFA9-B807C25D73A1}" destId="{E2CB91BD-21E2-49CE-8F27-EB038889EC80}" srcOrd="0" destOrd="0" presId="urn:microsoft.com/office/officeart/2018/2/layout/IconVerticalSolidList"/>
    <dgm:cxn modelId="{8E27C070-FE4D-4252-BD46-A396D554A802}" type="presParOf" srcId="{E2CB91BD-21E2-49CE-8F27-EB038889EC80}" destId="{FF996DA1-B034-469C-AE8B-7204927ECB18}" srcOrd="0" destOrd="0" presId="urn:microsoft.com/office/officeart/2018/2/layout/IconVerticalSolidList"/>
    <dgm:cxn modelId="{F693A348-82E5-4946-BC0A-551E9E56A919}" type="presParOf" srcId="{E2CB91BD-21E2-49CE-8F27-EB038889EC80}" destId="{E389E111-821F-4646-8C02-2183C5EC1CD9}" srcOrd="1" destOrd="0" presId="urn:microsoft.com/office/officeart/2018/2/layout/IconVerticalSolidList"/>
    <dgm:cxn modelId="{97E67B0A-42E2-415E-98F3-44B0D85F3970}" type="presParOf" srcId="{E2CB91BD-21E2-49CE-8F27-EB038889EC80}" destId="{B2D99CD7-317A-4C68-9944-67B266F3B3A0}" srcOrd="2" destOrd="0" presId="urn:microsoft.com/office/officeart/2018/2/layout/IconVerticalSolidList"/>
    <dgm:cxn modelId="{28AD7CC7-E8F2-432D-A537-7C835CF0ACF8}" type="presParOf" srcId="{E2CB91BD-21E2-49CE-8F27-EB038889EC80}" destId="{9233D227-F617-4A37-9064-CA8E07FC881F}" srcOrd="3" destOrd="0" presId="urn:microsoft.com/office/officeart/2018/2/layout/IconVerticalSolidList"/>
    <dgm:cxn modelId="{901B143F-24F4-4F92-B224-E26A406F2E74}" type="presParOf" srcId="{45F9B6E0-05D2-480E-AFA9-B807C25D73A1}" destId="{F5A8A302-6525-4B05-BE6D-57CE75662CAC}" srcOrd="1" destOrd="0" presId="urn:microsoft.com/office/officeart/2018/2/layout/IconVerticalSolidList"/>
    <dgm:cxn modelId="{F4D1029E-361F-4679-8ABB-9E1D3D1F82C7}" type="presParOf" srcId="{45F9B6E0-05D2-480E-AFA9-B807C25D73A1}" destId="{D25B4CB8-D12F-4FFF-8867-5B814772E11D}" srcOrd="2" destOrd="0" presId="urn:microsoft.com/office/officeart/2018/2/layout/IconVerticalSolidList"/>
    <dgm:cxn modelId="{72C290BE-4993-4552-9A0D-DF8BDECF9B98}" type="presParOf" srcId="{D25B4CB8-D12F-4FFF-8867-5B814772E11D}" destId="{E6E3DFC5-1FED-45DE-85B5-37DDD10A3DD5}" srcOrd="0" destOrd="0" presId="urn:microsoft.com/office/officeart/2018/2/layout/IconVerticalSolidList"/>
    <dgm:cxn modelId="{88E9AD5C-217B-447F-A41E-7536C7EB71A7}" type="presParOf" srcId="{D25B4CB8-D12F-4FFF-8867-5B814772E11D}" destId="{8E3F241D-1E49-404F-9D8C-991102624820}" srcOrd="1" destOrd="0" presId="urn:microsoft.com/office/officeart/2018/2/layout/IconVerticalSolidList"/>
    <dgm:cxn modelId="{AEFE94E9-67AB-4B1F-919F-0B2704B1946E}" type="presParOf" srcId="{D25B4CB8-D12F-4FFF-8867-5B814772E11D}" destId="{FE5614AB-1E51-4B1D-9634-A036B60A7E97}" srcOrd="2" destOrd="0" presId="urn:microsoft.com/office/officeart/2018/2/layout/IconVerticalSolidList"/>
    <dgm:cxn modelId="{1F625D7D-AE53-481E-B9D6-7A19085BB6C3}" type="presParOf" srcId="{D25B4CB8-D12F-4FFF-8867-5B814772E11D}" destId="{2803CF21-2DD2-4CA4-9D5E-F7B1310DB9C5}" srcOrd="3" destOrd="0" presId="urn:microsoft.com/office/officeart/2018/2/layout/IconVerticalSolidList"/>
    <dgm:cxn modelId="{F44F196A-29FF-4079-8022-9488BDD027C7}" type="presParOf" srcId="{45F9B6E0-05D2-480E-AFA9-B807C25D73A1}" destId="{9239341C-5831-45A7-ADAD-B682640DD251}" srcOrd="3" destOrd="0" presId="urn:microsoft.com/office/officeart/2018/2/layout/IconVerticalSolidList"/>
    <dgm:cxn modelId="{D2AE2CD0-1557-4703-A132-C22A1D4A28E7}" type="presParOf" srcId="{45F9B6E0-05D2-480E-AFA9-B807C25D73A1}" destId="{28578762-2AED-462B-AE0F-0ECD5266E09E}" srcOrd="4" destOrd="0" presId="urn:microsoft.com/office/officeart/2018/2/layout/IconVerticalSolidList"/>
    <dgm:cxn modelId="{2B60314C-5170-42B1-9F98-02878FD68E25}" type="presParOf" srcId="{28578762-2AED-462B-AE0F-0ECD5266E09E}" destId="{522F118A-4AA4-4963-8057-A538D7715FCE}" srcOrd="0" destOrd="0" presId="urn:microsoft.com/office/officeart/2018/2/layout/IconVerticalSolidList"/>
    <dgm:cxn modelId="{C9E2ADF3-0FCD-4F2C-AE4F-A8C14AAF16B9}" type="presParOf" srcId="{28578762-2AED-462B-AE0F-0ECD5266E09E}" destId="{387459ED-4E76-4332-A2F5-B517948194C4}" srcOrd="1" destOrd="0" presId="urn:microsoft.com/office/officeart/2018/2/layout/IconVerticalSolidList"/>
    <dgm:cxn modelId="{DE392B12-7352-48F1-A19D-ABC99668F25B}" type="presParOf" srcId="{28578762-2AED-462B-AE0F-0ECD5266E09E}" destId="{1DBE9B6B-D977-45FF-B0FC-6CB1A4CF1907}" srcOrd="2" destOrd="0" presId="urn:microsoft.com/office/officeart/2018/2/layout/IconVerticalSolidList"/>
    <dgm:cxn modelId="{FB80DB82-7FC1-4DA8-9B40-B9EB536D4CB5}" type="presParOf" srcId="{28578762-2AED-462B-AE0F-0ECD5266E09E}" destId="{984FBAF1-D78B-418B-A899-C22C9EEAD3AD}" srcOrd="3" destOrd="0" presId="urn:microsoft.com/office/officeart/2018/2/layout/IconVerticalSolidList"/>
    <dgm:cxn modelId="{C9843033-EC46-44AC-907C-707C77FC4B67}" type="presParOf" srcId="{45F9B6E0-05D2-480E-AFA9-B807C25D73A1}" destId="{86ABFBA0-E312-48D2-B12D-58DD14028324}" srcOrd="5" destOrd="0" presId="urn:microsoft.com/office/officeart/2018/2/layout/IconVerticalSolidList"/>
    <dgm:cxn modelId="{CF5E9FCA-8ACC-4083-A8ED-0A87CA9CFB62}" type="presParOf" srcId="{45F9B6E0-05D2-480E-AFA9-B807C25D73A1}" destId="{99999B89-6E16-416E-BC2C-06248A8F41B0}" srcOrd="6" destOrd="0" presId="urn:microsoft.com/office/officeart/2018/2/layout/IconVerticalSolidList"/>
    <dgm:cxn modelId="{D0BED1F9-2520-4510-BC7E-667EBCDEF9A9}" type="presParOf" srcId="{99999B89-6E16-416E-BC2C-06248A8F41B0}" destId="{373BCCD2-C5A7-4E2A-AA80-40BD2F6B2AA9}" srcOrd="0" destOrd="0" presId="urn:microsoft.com/office/officeart/2018/2/layout/IconVerticalSolidList"/>
    <dgm:cxn modelId="{4EDCA68E-A55E-4201-86BE-F3792823C447}" type="presParOf" srcId="{99999B89-6E16-416E-BC2C-06248A8F41B0}" destId="{578FD18D-3302-42F7-A381-C248D3E9CE0C}" srcOrd="1" destOrd="0" presId="urn:microsoft.com/office/officeart/2018/2/layout/IconVerticalSolidList"/>
    <dgm:cxn modelId="{925EA2CF-E0BD-47E4-B756-0071E1C97298}" type="presParOf" srcId="{99999B89-6E16-416E-BC2C-06248A8F41B0}" destId="{55B80226-47D9-4345-9185-AB36D5F11BA1}" srcOrd="2" destOrd="0" presId="urn:microsoft.com/office/officeart/2018/2/layout/IconVerticalSolidList"/>
    <dgm:cxn modelId="{5153552D-56C2-4954-AA01-7B40752945E3}" type="presParOf" srcId="{99999B89-6E16-416E-BC2C-06248A8F41B0}" destId="{188AA4ED-42BD-47D4-9F7C-B279B70A5BDF}" srcOrd="3" destOrd="0" presId="urn:microsoft.com/office/officeart/2018/2/layout/IconVerticalSolidList"/>
    <dgm:cxn modelId="{B41F2C5C-FA50-4B29-812A-9A6CCAAFADAC}" type="presParOf" srcId="{45F9B6E0-05D2-480E-AFA9-B807C25D73A1}" destId="{92F17D7C-91F4-4C95-BB21-D71B7E1A85E9}" srcOrd="7" destOrd="0" presId="urn:microsoft.com/office/officeart/2018/2/layout/IconVerticalSolidList"/>
    <dgm:cxn modelId="{38B48F0B-ECB7-4DAB-8239-71C8BCB1DA49}" type="presParOf" srcId="{45F9B6E0-05D2-480E-AFA9-B807C25D73A1}" destId="{34ACC7B3-81CA-4A87-B545-9F0A47D7052A}" srcOrd="8" destOrd="0" presId="urn:microsoft.com/office/officeart/2018/2/layout/IconVerticalSolidList"/>
    <dgm:cxn modelId="{BD444675-6801-4C98-A71C-E8A595798250}" type="presParOf" srcId="{34ACC7B3-81CA-4A87-B545-9F0A47D7052A}" destId="{E98A6628-1F02-476B-A59E-E490B23013E8}" srcOrd="0" destOrd="0" presId="urn:microsoft.com/office/officeart/2018/2/layout/IconVerticalSolidList"/>
    <dgm:cxn modelId="{531EAE08-30D9-4785-AC59-FD525F309ABB}" type="presParOf" srcId="{34ACC7B3-81CA-4A87-B545-9F0A47D7052A}" destId="{D1A06BB5-B4A6-4F56-A5D8-B0D53778112E}" srcOrd="1" destOrd="0" presId="urn:microsoft.com/office/officeart/2018/2/layout/IconVerticalSolidList"/>
    <dgm:cxn modelId="{B6684CD4-6C49-4E4B-92AD-72ABE1D46C8F}" type="presParOf" srcId="{34ACC7B3-81CA-4A87-B545-9F0A47D7052A}" destId="{F8877EE5-9385-424D-BE08-C57C6870B4A5}" srcOrd="2" destOrd="0" presId="urn:microsoft.com/office/officeart/2018/2/layout/IconVerticalSolidList"/>
    <dgm:cxn modelId="{922D63DC-7799-4C5D-85AD-3DC3FD0D7B0F}" type="presParOf" srcId="{34ACC7B3-81CA-4A87-B545-9F0A47D7052A}" destId="{EFF76EA6-568C-495B-A7A7-E115879237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03E6A-8211-4968-AD81-E42BC9CAAD5D}">
      <dsp:nvSpPr>
        <dsp:cNvPr id="0" name=""/>
        <dsp:cNvSpPr/>
      </dsp:nvSpPr>
      <dsp:spPr>
        <a:xfrm>
          <a:off x="0" y="8450"/>
          <a:ext cx="6628804" cy="1374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07CA9-47FF-43F9-BDC4-AA78D4629E2E}">
      <dsp:nvSpPr>
        <dsp:cNvPr id="0" name=""/>
        <dsp:cNvSpPr/>
      </dsp:nvSpPr>
      <dsp:spPr>
        <a:xfrm>
          <a:off x="415813" y="317733"/>
          <a:ext cx="756024" cy="756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3E45E-99E2-41A0-A7EF-011500E64447}">
      <dsp:nvSpPr>
        <dsp:cNvPr id="0" name=""/>
        <dsp:cNvSpPr/>
      </dsp:nvSpPr>
      <dsp:spPr>
        <a:xfrm>
          <a:off x="1587650" y="8450"/>
          <a:ext cx="5038048" cy="137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77" tIns="145477" rIns="145477" bIns="14547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Dictionary: “the state of being free from illness or injury.”</a:t>
          </a:r>
        </a:p>
      </dsp:txBody>
      <dsp:txXfrm>
        <a:off x="1587650" y="8450"/>
        <a:ext cx="5038048" cy="1374589"/>
      </dsp:txXfrm>
    </dsp:sp>
    <dsp:sp modelId="{0C3B6126-AA4E-48D3-B14B-1CBFF8C189B7}">
      <dsp:nvSpPr>
        <dsp:cNvPr id="0" name=""/>
        <dsp:cNvSpPr/>
      </dsp:nvSpPr>
      <dsp:spPr>
        <a:xfrm>
          <a:off x="0" y="1726687"/>
          <a:ext cx="6628804" cy="1374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31BB9-7A05-4587-9622-9C1090E99C57}">
      <dsp:nvSpPr>
        <dsp:cNvPr id="0" name=""/>
        <dsp:cNvSpPr/>
      </dsp:nvSpPr>
      <dsp:spPr>
        <a:xfrm>
          <a:off x="415813" y="2035969"/>
          <a:ext cx="756024" cy="756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2F3B3-3110-45B3-9A82-7BC73946B7A0}">
      <dsp:nvSpPr>
        <dsp:cNvPr id="0" name=""/>
        <dsp:cNvSpPr/>
      </dsp:nvSpPr>
      <dsp:spPr>
        <a:xfrm>
          <a:off x="1587650" y="1726687"/>
          <a:ext cx="5038048" cy="137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77" tIns="145477" rIns="145477" bIns="14547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WHO: “is a state of complete physical, mental and social well-being and not merely the absence of disease or infirmity.”</a:t>
          </a:r>
        </a:p>
      </dsp:txBody>
      <dsp:txXfrm>
        <a:off x="1587650" y="1726687"/>
        <a:ext cx="5038048" cy="1374589"/>
      </dsp:txXfrm>
    </dsp:sp>
    <dsp:sp modelId="{6397D465-3C92-4965-B520-F83CB20C8022}">
      <dsp:nvSpPr>
        <dsp:cNvPr id="0" name=""/>
        <dsp:cNvSpPr/>
      </dsp:nvSpPr>
      <dsp:spPr>
        <a:xfrm>
          <a:off x="0" y="3520732"/>
          <a:ext cx="6628804" cy="13745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3751C-15DD-4FD2-B972-CB8605728295}">
      <dsp:nvSpPr>
        <dsp:cNvPr id="0" name=""/>
        <dsp:cNvSpPr/>
      </dsp:nvSpPr>
      <dsp:spPr>
        <a:xfrm>
          <a:off x="415813" y="3830015"/>
          <a:ext cx="756024" cy="756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2246D-EC66-4983-AD42-9553FEBB9FC6}">
      <dsp:nvSpPr>
        <dsp:cNvPr id="0" name=""/>
        <dsp:cNvSpPr/>
      </dsp:nvSpPr>
      <dsp:spPr>
        <a:xfrm>
          <a:off x="1944049" y="3574331"/>
          <a:ext cx="1092163" cy="115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62" tIns="133362" rIns="133362" bIns="13336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The Ottawa Charter on Health Promotion (</a:t>
          </a:r>
          <a:r>
            <a:rPr lang="en-US" sz="1600" kern="1200" dirty="0"/>
            <a:t>1986</a:t>
          </a:r>
          <a:r>
            <a:rPr lang="en-US" sz="1400" kern="1200" dirty="0"/>
            <a:t>)</a:t>
          </a:r>
        </a:p>
      </dsp:txBody>
      <dsp:txXfrm>
        <a:off x="1944049" y="3574331"/>
        <a:ext cx="1092163" cy="1152915"/>
      </dsp:txXfrm>
    </dsp:sp>
    <dsp:sp modelId="{0ED779A7-9165-436E-808F-28928DEA118F}">
      <dsp:nvSpPr>
        <dsp:cNvPr id="0" name=""/>
        <dsp:cNvSpPr/>
      </dsp:nvSpPr>
      <dsp:spPr>
        <a:xfrm>
          <a:off x="3335304" y="3444923"/>
          <a:ext cx="2169698" cy="1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77" tIns="145477" rIns="145477" bIns="14547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Health promotion is the process of enabling people to increase control over their health and its determinants, and thereby improve their health.</a:t>
          </a:r>
        </a:p>
      </dsp:txBody>
      <dsp:txXfrm>
        <a:off x="3335304" y="3444923"/>
        <a:ext cx="2169698" cy="15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96DA1-B034-469C-AE8B-7204927ECB18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9E111-821F-4646-8C02-2183C5EC1CD9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3D227-F617-4A37-9064-CA8E07FC881F}">
      <dsp:nvSpPr>
        <dsp:cNvPr id="0" name=""/>
        <dsp:cNvSpPr/>
      </dsp:nvSpPr>
      <dsp:spPr>
        <a:xfrm>
          <a:off x="957071" y="3890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Assessment</a:t>
          </a:r>
          <a:r>
            <a:rPr lang="en-US" sz="1600" kern="1200"/>
            <a:t> of the need for the program</a:t>
          </a:r>
        </a:p>
      </dsp:txBody>
      <dsp:txXfrm>
        <a:off x="957071" y="3890"/>
        <a:ext cx="5671732" cy="828633"/>
      </dsp:txXfrm>
    </dsp:sp>
    <dsp:sp modelId="{E6E3DFC5-1FED-45DE-85B5-37DDD10A3DD5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F241D-1E49-404F-9D8C-991102624820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3CF21-2DD2-4CA4-9D5E-F7B1310DB9C5}">
      <dsp:nvSpPr>
        <dsp:cNvPr id="0" name=""/>
        <dsp:cNvSpPr/>
      </dsp:nvSpPr>
      <dsp:spPr>
        <a:xfrm>
          <a:off x="957071" y="1039682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Assessment of program design and logic/theory</a:t>
          </a:r>
        </a:p>
      </dsp:txBody>
      <dsp:txXfrm>
        <a:off x="957071" y="1039682"/>
        <a:ext cx="5671732" cy="828633"/>
      </dsp:txXfrm>
    </dsp:sp>
    <dsp:sp modelId="{522F118A-4AA4-4963-8057-A538D7715FCE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459ED-4E76-4332-A2F5-B517948194C4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FBAF1-D78B-418B-A899-C22C9EEAD3AD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Assessment of how the program is being implemented (i.e., is it being implemented according to plan? Are the program's processes maximizing possible outcomes?)</a:t>
          </a:r>
        </a:p>
      </dsp:txBody>
      <dsp:txXfrm>
        <a:off x="957071" y="2075473"/>
        <a:ext cx="5671732" cy="828633"/>
      </dsp:txXfrm>
    </dsp:sp>
    <dsp:sp modelId="{373BCCD2-C5A7-4E2A-AA80-40BD2F6B2AA9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FD18D-3302-42F7-A381-C248D3E9CE0C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AA4ED-42BD-47D4-9F7C-B279B70A5BDF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Assessment of the program's outcome or impact (i.e., what it has actually achieved)</a:t>
          </a:r>
        </a:p>
      </dsp:txBody>
      <dsp:txXfrm>
        <a:off x="957071" y="3111265"/>
        <a:ext cx="5671732" cy="828633"/>
      </dsp:txXfrm>
    </dsp:sp>
    <dsp:sp modelId="{E98A6628-1F02-476B-A59E-E490B23013E8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6BB5-B4A6-4F56-A5D8-B0D53778112E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76EA6-568C-495B-A7A7-E115879237B7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Assessment of the program's cost and efficiency</a:t>
          </a:r>
        </a:p>
      </dsp:txBody>
      <dsp:txXfrm>
        <a:off x="957071" y="4147057"/>
        <a:ext cx="5671732" cy="82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424D4-E56D-46ED-872F-F9DC04F7BBA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61B9B-640F-426B-9476-6CE290FF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val/guide/introduction/index.htm#Framework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bis.health.state.nm.us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places/hia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mhep.org/research/hia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promotion/conferences/previous/ottawa/e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gram_evalu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israelvc12/evaluation-a-systematic-approachrossilipseyfreema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val/guide/introduction/index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yhealthrankings.org/explore-health-rankings/measures-data-sources/county-health-rankings-model/health-factor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Terry Schleder, MPH Terry@PivotEval.com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science of </a:t>
            </a:r>
            <a:r>
              <a:rPr lang="en-US" dirty="0" err="1"/>
              <a:t>PubHealth</a:t>
            </a:r>
            <a:r>
              <a:rPr lang="en-US" dirty="0"/>
              <a:t> is foundational to our strategies. Populations matter more than individuals.</a:t>
            </a:r>
          </a:p>
          <a:p>
            <a:r>
              <a:rPr lang="en-US" dirty="0"/>
              <a:t>In </a:t>
            </a:r>
            <a:r>
              <a:rPr lang="en-US" dirty="0" err="1"/>
              <a:t>PubHealth</a:t>
            </a:r>
            <a:r>
              <a:rPr lang="en-US" dirty="0"/>
              <a:t>, we define Epi more broadly and apply it to all the aspects of health and health promotion.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97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Wordclouds</a:t>
            </a:r>
            <a:r>
              <a:rPr lang="en-US" dirty="0"/>
              <a:t>? They’re proportional – the Epidemiology of words can be a useful eval tool.</a:t>
            </a:r>
          </a:p>
          <a:p>
            <a:r>
              <a:rPr lang="en-US" dirty="0"/>
              <a:t>Anyone ever used these in their evaluation or community work?  World clouds aren’t Epi but they have visuals in common…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 of visualizing data, the history of Epidemiology begins with a map…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Dr. John Snow and his Broad Street Pump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mean by these?</a:t>
            </a:r>
          </a:p>
          <a:p>
            <a:r>
              <a:rPr lang="en-US" dirty="0"/>
              <a:t>Why is eval in Assurance vs Assessment?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the CDC’s Framework for Program Evaluation in Public Health: </a:t>
            </a:r>
            <a:r>
              <a:rPr lang="en-US" dirty="0">
                <a:hlinkClick r:id="rId3"/>
              </a:rPr>
              <a:t>https://www.cdc.gov/eval/guide/introduction/index.htm#Framework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about our fields’ (fields of fields, actually) overlaps help evaluators and program planners work with community and program leaders to apply findings.</a:t>
            </a:r>
          </a:p>
          <a:p>
            <a:r>
              <a:rPr lang="en-US" dirty="0"/>
              <a:t>Where do people/programs end and community begins? Who’s to say?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forgive me, Nina Wallerstein, for putting your life’s work and countless books in to one slide. Xo, Terry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projects do you work on that relate to </a:t>
            </a:r>
            <a:r>
              <a:rPr lang="en-US" dirty="0" err="1"/>
              <a:t>SDoH</a:t>
            </a:r>
            <a:r>
              <a:rPr lang="en-US" dirty="0"/>
              <a:t>, and how?</a:t>
            </a:r>
          </a:p>
          <a:p>
            <a:r>
              <a:rPr lang="en-US" dirty="0"/>
              <a:t>Where do you find population–level data about </a:t>
            </a:r>
            <a:r>
              <a:rPr lang="en-US" dirty="0" err="1"/>
              <a:t>SDoH</a:t>
            </a:r>
            <a:r>
              <a:rPr lang="en-US" dirty="0"/>
              <a:t>?</a:t>
            </a:r>
          </a:p>
          <a:p>
            <a:r>
              <a:rPr lang="en-US" dirty="0"/>
              <a:t>How do you use </a:t>
            </a:r>
            <a:r>
              <a:rPr lang="en-US" dirty="0" err="1"/>
              <a:t>SDoH</a:t>
            </a:r>
            <a:r>
              <a:rPr lang="en-US" dirty="0"/>
              <a:t> knowledge in your evaluations?</a:t>
            </a:r>
          </a:p>
          <a:p>
            <a:r>
              <a:rPr lang="en-US" dirty="0"/>
              <a:t>What limits have you come across when using </a:t>
            </a:r>
            <a:r>
              <a:rPr lang="en-US" dirty="0" err="1"/>
              <a:t>SDoH</a:t>
            </a:r>
            <a:r>
              <a:rPr lang="en-US" dirty="0"/>
              <a:t> info?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think there’s a unified agreement on this, and you would be wrong…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4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https://ibis.health.state.nm.us/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0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4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CDC on HIA: </a:t>
            </a:r>
            <a:r>
              <a:rPr lang="en-US" dirty="0">
                <a:hlinkClick r:id="rId3"/>
              </a:rPr>
              <a:t>https://www.cdc.gov/healthyplaces/hia.htm</a:t>
            </a:r>
            <a:endParaRPr lang="en-US" dirty="0"/>
          </a:p>
          <a:p>
            <a:r>
              <a:rPr lang="en-US" dirty="0"/>
              <a:t>NM Health Equity Project, our local HIA funder and TA site: </a:t>
            </a:r>
            <a:r>
              <a:rPr lang="en-US" dirty="0">
                <a:hlinkClick r:id="rId4"/>
              </a:rPr>
              <a:t>http://nmhep.org/research/hia/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73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NMHEP.org- housed in the NM Health Equity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88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Kim </a:t>
            </a:r>
            <a:r>
              <a:rPr lang="en-US" dirty="0" err="1"/>
              <a:t>Zamarin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8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PubHealth</a:t>
            </a:r>
            <a:r>
              <a:rPr lang="en-US" dirty="0"/>
              <a:t>, we define Health broadly and different than the dictionary does. Intentionally.</a:t>
            </a:r>
          </a:p>
          <a:p>
            <a:r>
              <a:rPr lang="en-US" dirty="0"/>
              <a:t>Because it’s more than the absence of disease, and there are many and varied prerequisites to attaining and promoting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From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Ottawa Charter for Health Promotion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International Conference on Health Promotion, Ottawa, 21 November 1986</a:t>
            </a:r>
          </a:p>
          <a:p>
            <a:r>
              <a:rPr lang="en-US" dirty="0">
                <a:hlinkClick r:id="rId3"/>
              </a:rPr>
              <a:t>https://www.who.int/healthpromotion/conferences/previous/ottawa/en/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Where have you/your clients experienced a state of health, and what made it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Scriven M. Minimalist theory of evaluation: The least theory that practice requires. American Journal of Evaluation 1998;19:57-70</a:t>
            </a:r>
          </a:p>
          <a:p>
            <a:r>
              <a:rPr lang="en-US" dirty="0">
                <a:hlinkClick r:id="rId3"/>
              </a:rPr>
              <a:t>https://en.wikipedia.org/wiki/Program_evaluation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Rossi, Lipsey and Freeman (2004) Evaluation : A Systematic Approach, Sage Pub</a:t>
            </a:r>
          </a:p>
          <a:p>
            <a:r>
              <a:rPr lang="en-US" dirty="0">
                <a:hlinkClick r:id="rId3"/>
              </a:rPr>
              <a:t>Https://www.slideshare.net/israelvc12/evaluation-a-systematic-approachrossilipseyfreeman</a:t>
            </a:r>
            <a:endParaRPr lang="en-US" dirty="0"/>
          </a:p>
          <a:p>
            <a:r>
              <a:rPr lang="en-US" dirty="0"/>
              <a:t>Note the RBA logic embedded in these purposes, and the room for qual and quant, formative and summative methods. </a:t>
            </a:r>
          </a:p>
          <a:p>
            <a:r>
              <a:rPr lang="en-US" dirty="0"/>
              <a:t>But what exactly are programs?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CDC’s Introduction to Program Evaluation for Public Health Programs</a:t>
            </a:r>
          </a:p>
          <a:p>
            <a:r>
              <a:rPr lang="en-US" dirty="0">
                <a:hlinkClick r:id="rId3"/>
              </a:rPr>
              <a:t>https://www.cdc.gov/eval/guide/introduction/index.htm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is more of a collection of strategies across fields and disciplines, than any one thing. Medical, social services, legal, crim justice. </a:t>
            </a:r>
          </a:p>
          <a:p>
            <a:r>
              <a:rPr lang="en-US" dirty="0"/>
              <a:t>If </a:t>
            </a:r>
            <a:r>
              <a:rPr lang="en-US" dirty="0" err="1"/>
              <a:t>PubHealth</a:t>
            </a:r>
            <a:r>
              <a:rPr lang="en-US" dirty="0"/>
              <a:t> means so much, and in so many places, where might programs and their evaluators focus the lens when placing program strategies in a public health context?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RW’s County Health Rankings Model: </a:t>
            </a:r>
            <a:r>
              <a:rPr lang="en-US" dirty="0">
                <a:hlinkClick r:id="rId3"/>
              </a:rPr>
              <a:t>https://www.countyhealthrankings.org/explore-health-rankings/measures-data-sources/county-health-rankings-model/health-factors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61B9B-640F-426B-9476-6CE290FF2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9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ry@PivotEv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408A3-E594-450E-A075-BC0E3A59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/>
              <a:t>Public Health Theory &amp; Tools for Impactful Program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C523A4-627D-48CE-A067-D8FE802A6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7" y="4807812"/>
            <a:ext cx="4299666" cy="87104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New Mexico Evaluators Association    October 1, 2019</a:t>
            </a:r>
          </a:p>
          <a:p>
            <a:pPr algn="l">
              <a:lnSpc>
                <a:spcPct val="90000"/>
              </a:lnSpc>
            </a:pPr>
            <a:r>
              <a:rPr lang="en-US" dirty="0"/>
              <a:t>Terry Schleder, MPH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hlinkClick r:id="rId3"/>
              </a:rPr>
              <a:t>Terry@PivotEval.com</a:t>
            </a:r>
            <a:endParaRPr lang="en-US" dirty="0"/>
          </a:p>
          <a:p>
            <a:pPr algn="l">
              <a:lnSpc>
                <a:spcPct val="90000"/>
              </a:lnSpc>
            </a:pPr>
            <a:endParaRPr lang="en-US" dirty="0"/>
          </a:p>
          <a:p>
            <a:pPr algn="l">
              <a:lnSpc>
                <a:spcPct val="90000"/>
              </a:lnSpc>
            </a:pPr>
            <a:r>
              <a:rPr lang="en-US" dirty="0"/>
              <a:t> </a:t>
            </a: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xmlns="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E3C5DFA-699B-41AF-8C13-7F732CEB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04" y="2759868"/>
            <a:ext cx="3765692" cy="13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8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keleton">
            <a:extLst>
              <a:ext uri="{FF2B5EF4-FFF2-40B4-BE49-F238E27FC236}">
                <a16:creationId xmlns:a16="http://schemas.microsoft.com/office/drawing/2014/main" xmlns="" id="{2247F0D1-CEA3-429B-85A3-012E4A42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96408" y="1158413"/>
            <a:ext cx="4590386" cy="45903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8EEF5-F410-4590-A2F3-03D5AA4E4F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5028" y="1754981"/>
            <a:ext cx="8596313" cy="2586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“Public health </a:t>
            </a:r>
            <a:r>
              <a:rPr lang="en-US" sz="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promotes</a:t>
            </a:r>
            <a:r>
              <a:rPr lang="en-US" sz="2800" dirty="0"/>
              <a:t> and </a:t>
            </a:r>
            <a:r>
              <a:rPr lang="en-US" sz="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protects</a:t>
            </a:r>
            <a:r>
              <a:rPr lang="en-US" sz="2800" dirty="0"/>
              <a:t> the health of people and the communities where they </a:t>
            </a:r>
            <a:r>
              <a:rPr lang="en-US" sz="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live</a:t>
            </a:r>
            <a:r>
              <a:rPr lang="en-US" sz="2800" dirty="0"/>
              <a:t>, </a:t>
            </a:r>
            <a:r>
              <a:rPr lang="en-US" sz="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learn</a:t>
            </a:r>
            <a:r>
              <a:rPr lang="en-US" sz="2800" dirty="0"/>
              <a:t>, </a:t>
            </a:r>
            <a:r>
              <a:rPr lang="en-US" sz="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work </a:t>
            </a:r>
            <a:r>
              <a:rPr lang="en-US" sz="2800" dirty="0"/>
              <a:t>and </a:t>
            </a:r>
            <a:r>
              <a:rPr lang="en-US" sz="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play</a:t>
            </a:r>
            <a:r>
              <a:rPr lang="en-US" sz="2800" dirty="0"/>
              <a:t>.”</a:t>
            </a:r>
          </a:p>
          <a:p>
            <a:pPr marL="0" indent="0" algn="ctr">
              <a:buNone/>
            </a:pPr>
            <a:r>
              <a:rPr lang="en-US" sz="2800" dirty="0"/>
              <a:t>						</a:t>
            </a:r>
            <a:r>
              <a:rPr lang="en-US" sz="2000" dirty="0"/>
              <a:t>- American Public Health Association (APHA)</a:t>
            </a:r>
          </a:p>
        </p:txBody>
      </p:sp>
    </p:spTree>
    <p:extLst>
      <p:ext uri="{BB962C8B-B14F-4D97-AF65-F5344CB8AC3E}">
        <p14:creationId xmlns:p14="http://schemas.microsoft.com/office/powerpoint/2010/main" val="3717446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3A4CF-81B9-4258-8EAD-D19A862C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102186" cy="1806009"/>
          </a:xfrm>
        </p:spPr>
        <p:txBody>
          <a:bodyPr>
            <a:normAutofit/>
          </a:bodyPr>
          <a:lstStyle/>
          <a:p>
            <a:r>
              <a:rPr lang="en-US" b="1" dirty="0"/>
              <a:t>What Makes </a:t>
            </a:r>
            <a:br>
              <a:rPr lang="en-US" b="1" dirty="0"/>
            </a:br>
            <a:r>
              <a:rPr lang="en-US" b="1" dirty="0"/>
              <a:t>Communities </a:t>
            </a:r>
            <a:br>
              <a:rPr lang="en-US" b="1" dirty="0"/>
            </a:br>
            <a:r>
              <a:rPr lang="en-US" b="1" dirty="0"/>
              <a:t>Healthy?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58F801F-6935-403E-826D-A08BDCC0E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6319" y="72370"/>
            <a:ext cx="6136705" cy="6686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231115-CDCE-419A-8666-03832682BDF2}"/>
              </a:ext>
            </a:extLst>
          </p:cNvPr>
          <p:cNvSpPr txBox="1"/>
          <p:nvPr/>
        </p:nvSpPr>
        <p:spPr>
          <a:xfrm>
            <a:off x="677334" y="2415609"/>
            <a:ext cx="3102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(It’s much more than clinical care.)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BFFAC5-7F10-4376-925F-C95BCFECEB37}"/>
              </a:ext>
            </a:extLst>
          </p:cNvPr>
          <p:cNvSpPr/>
          <p:nvPr/>
        </p:nvSpPr>
        <p:spPr>
          <a:xfrm>
            <a:off x="465439" y="4531493"/>
            <a:ext cx="4044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“A combination of multiple modifiable factors, from clean air and water to stable and affordable housing, need to be considered to ensure community health for all.”</a:t>
            </a:r>
          </a:p>
        </p:txBody>
      </p:sp>
    </p:spTree>
    <p:extLst>
      <p:ext uri="{BB962C8B-B14F-4D97-AF65-F5344CB8AC3E}">
        <p14:creationId xmlns:p14="http://schemas.microsoft.com/office/powerpoint/2010/main" val="232256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CB12-39BF-45E7-9087-CD1CED18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Epidemiology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D5409-4073-48C3-B25F-7E82DA0C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4" y="1700214"/>
            <a:ext cx="4064439" cy="43268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Science of Public and Population Health</a:t>
            </a:r>
          </a:p>
          <a:p>
            <a:pPr>
              <a:lnSpc>
                <a:spcPct val="90000"/>
              </a:lnSpc>
            </a:pPr>
            <a:r>
              <a:rPr lang="en-US" dirty="0"/>
              <a:t>Dictionary: “the branch of medicine which deals with the incidence, distribution, and possible control of diseases and other factors relating to health.”</a:t>
            </a:r>
          </a:p>
          <a:p>
            <a:pPr>
              <a:lnSpc>
                <a:spcPct val="90000"/>
              </a:lnSpc>
            </a:pPr>
            <a:r>
              <a:rPr lang="en-US" dirty="0"/>
              <a:t>The CDC: “</a:t>
            </a:r>
            <a:r>
              <a:rPr lang="en-US" b="1" dirty="0"/>
              <a:t>Epidemiology</a:t>
            </a:r>
            <a:r>
              <a:rPr lang="en-US" dirty="0"/>
              <a:t> is the study of the distribution and determinants of </a:t>
            </a:r>
            <a:r>
              <a:rPr lang="en-US" b="1" dirty="0"/>
              <a:t>health</a:t>
            </a:r>
            <a:r>
              <a:rPr lang="en-US" dirty="0"/>
              <a:t>-related states or events in specified populations and the application of this study to control </a:t>
            </a:r>
            <a:r>
              <a:rPr lang="en-US" b="1" dirty="0"/>
              <a:t>health</a:t>
            </a:r>
            <a:r>
              <a:rPr lang="en-US" dirty="0"/>
              <a:t> problems.”</a:t>
            </a:r>
          </a:p>
          <a:p>
            <a:pPr>
              <a:lnSpc>
                <a:spcPct val="90000"/>
              </a:lnSpc>
            </a:pPr>
            <a:r>
              <a:rPr lang="en-US" dirty="0"/>
              <a:t>Pops vs People</a:t>
            </a:r>
          </a:p>
          <a:p>
            <a:pPr>
              <a:lnSpc>
                <a:spcPct val="90000"/>
              </a:lnSpc>
            </a:pPr>
            <a:r>
              <a:rPr lang="en-US" dirty="0"/>
              <a:t>Mostly quantitative, but…</a:t>
            </a:r>
          </a:p>
        </p:txBody>
      </p:sp>
      <p:pic>
        <p:nvPicPr>
          <p:cNvPr id="11268" name="Picture 4" descr="Image result for graphics of people">
            <a:extLst>
              <a:ext uri="{FF2B5EF4-FFF2-40B4-BE49-F238E27FC236}">
                <a16:creationId xmlns:a16="http://schemas.microsoft.com/office/drawing/2014/main" xmlns="" id="{12F9CA81-4AC2-4A1E-A40E-59EAEBEFF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15440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576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EB9AA83-8E12-4608-A9B7-60184E520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1" b="135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122" name="Picture 2" descr="Image result for john snow map">
            <a:extLst>
              <a:ext uri="{FF2B5EF4-FFF2-40B4-BE49-F238E27FC236}">
                <a16:creationId xmlns:a16="http://schemas.microsoft.com/office/drawing/2014/main" xmlns="" id="{70D3F252-6469-4253-AB25-B0E65ED5A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915" b="6604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87B66-5330-4F4E-8240-8E0AC5AB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/>
              <a:t>John Snow:  </a:t>
            </a:r>
            <a:br>
              <a:rPr lang="en-US" sz="3700" dirty="0"/>
            </a:br>
            <a:r>
              <a:rPr lang="en-US" sz="3700" dirty="0"/>
              <a:t>Father of Modern Epidemiology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41F4F7-09ED-4AC7-BD21-C7C73D71249A}"/>
              </a:ext>
            </a:extLst>
          </p:cNvPr>
          <p:cNvSpPr txBox="1"/>
          <p:nvPr/>
        </p:nvSpPr>
        <p:spPr>
          <a:xfrm>
            <a:off x="842596" y="4657725"/>
            <a:ext cx="476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“How often does a map change the world?”</a:t>
            </a:r>
          </a:p>
        </p:txBody>
      </p:sp>
    </p:spTree>
    <p:extLst>
      <p:ext uri="{BB962C8B-B14F-4D97-AF65-F5344CB8AC3E}">
        <p14:creationId xmlns:p14="http://schemas.microsoft.com/office/powerpoint/2010/main" val="120094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john snow history">
            <a:extLst>
              <a:ext uri="{FF2B5EF4-FFF2-40B4-BE49-F238E27FC236}">
                <a16:creationId xmlns:a16="http://schemas.microsoft.com/office/drawing/2014/main" xmlns="" id="{47A94FD3-A3AA-457C-B010-06D267049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-2" b="-2"/>
          <a:stretch/>
        </p:blipFill>
        <p:spPr bwMode="auto">
          <a:xfrm>
            <a:off x="321730" y="321732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john snow history">
            <a:extLst>
              <a:ext uri="{FF2B5EF4-FFF2-40B4-BE49-F238E27FC236}">
                <a16:creationId xmlns:a16="http://schemas.microsoft.com/office/drawing/2014/main" xmlns="" id="{AAD6DC90-DABB-4525-B4D2-A01F650C7F7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14"/>
          <a:stretch/>
        </p:blipFill>
        <p:spPr bwMode="auto">
          <a:xfrm>
            <a:off x="321730" y="3489158"/>
            <a:ext cx="5728548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john snow history">
            <a:extLst>
              <a:ext uri="{FF2B5EF4-FFF2-40B4-BE49-F238E27FC236}">
                <a16:creationId xmlns:a16="http://schemas.microsoft.com/office/drawing/2014/main" xmlns="" id="{DC891BD5-B637-42E4-B740-BD358BBB6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r="1" b="17797"/>
          <a:stretch/>
        </p:blipFill>
        <p:spPr bwMode="auto">
          <a:xfrm>
            <a:off x="6141723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ohn snow map">
            <a:extLst>
              <a:ext uri="{FF2B5EF4-FFF2-40B4-BE49-F238E27FC236}">
                <a16:creationId xmlns:a16="http://schemas.microsoft.com/office/drawing/2014/main" xmlns="" id="{70D3F252-6469-4253-AB25-B0E65ED5A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915" b="6604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87B66-5330-4F4E-8240-8E0AC5AB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3" y="259491"/>
            <a:ext cx="4226092" cy="15264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Dr. John Snow’s </a:t>
            </a:r>
            <a:r>
              <a:rPr lang="en-US" i="1" dirty="0"/>
              <a:t>Broad Street Pump …</a:t>
            </a:r>
            <a:r>
              <a:rPr lang="en-US" dirty="0"/>
              <a:t>the first DataViz?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836C86-F03D-4DC0-8255-C17D201AD5C1}"/>
              </a:ext>
            </a:extLst>
          </p:cNvPr>
          <p:cNvSpPr txBox="1"/>
          <p:nvPr/>
        </p:nvSpPr>
        <p:spPr>
          <a:xfrm>
            <a:off x="704615" y="2045430"/>
            <a:ext cx="4077450" cy="501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London, England - 1854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Life Was Hard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 “Germ Theory”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Mapped Cases &amp; Deaths with Bars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Dr. Snow Finds Source of Contaminated Water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Ends Cholera Outbreak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E519946-68D2-4B4B-BF2E-8D5B1DCA9D5E}"/>
              </a:ext>
            </a:extLst>
          </p:cNvPr>
          <p:cNvSpPr/>
          <p:nvPr/>
        </p:nvSpPr>
        <p:spPr>
          <a:xfrm>
            <a:off x="6647936" y="1569303"/>
            <a:ext cx="1699368" cy="16930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4C769DC-EC57-4E27-BC12-E86BCF7B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>
                <a:solidFill>
                  <a:srgbClr val="FFFFFF"/>
                </a:solidFill>
              </a:rPr>
              <a:t>PubHealth &amp; Eval: Overlaps, Compliments, Contrasts</a:t>
            </a:r>
            <a:br>
              <a:rPr lang="en-US" sz="4700">
                <a:solidFill>
                  <a:srgbClr val="FFFFFF"/>
                </a:solidFill>
              </a:rPr>
            </a:br>
            <a:endParaRPr lang="en-US" sz="470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090F50-C15E-4A96-929E-3E03F6C8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>
                    <a:alpha val="70000"/>
                  </a:srgbClr>
                </a:solidFill>
              </a:rPr>
              <a:t>Devils in the details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4DCDD-D788-4F7F-A20C-F17C1246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Public Health’s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Core Functions</a:t>
            </a:r>
          </a:p>
        </p:txBody>
      </p:sp>
      <p:pic>
        <p:nvPicPr>
          <p:cNvPr id="3074" name="Picture 2" descr="Image result for public health core functions">
            <a:extLst>
              <a:ext uri="{FF2B5EF4-FFF2-40B4-BE49-F238E27FC236}">
                <a16:creationId xmlns:a16="http://schemas.microsoft.com/office/drawing/2014/main" xmlns="" id="{11BCB2AB-994A-4FFA-AE63-C0D1CFA8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0" y="967181"/>
            <a:ext cx="4927490" cy="49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F9111-5D06-4728-9952-CE0B3CA5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Assurance</a:t>
            </a:r>
          </a:p>
          <a:p>
            <a:r>
              <a:rPr lang="en-US">
                <a:solidFill>
                  <a:srgbClr val="FFFFFF"/>
                </a:solidFill>
              </a:rPr>
              <a:t>Assessment</a:t>
            </a:r>
          </a:p>
          <a:p>
            <a:r>
              <a:rPr lang="en-US">
                <a:solidFill>
                  <a:srgbClr val="FFFFFF"/>
                </a:solidFill>
              </a:rPr>
              <a:t>Policy Development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1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37E89-AF33-46A2-B382-28444B6E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Evaluation: a Core Function of </a:t>
            </a:r>
            <a:r>
              <a:rPr lang="en-US" sz="2800" b="1" dirty="0" err="1"/>
              <a:t>PubHealth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3D26E-5B89-40F6-93C1-912AA250D49F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4000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Engage</a:t>
            </a:r>
          </a:p>
          <a:p>
            <a:pPr marL="400050" indent="-4000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Describe</a:t>
            </a:r>
          </a:p>
          <a:p>
            <a:pPr marL="400050" indent="-4000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Focus</a:t>
            </a:r>
          </a:p>
          <a:p>
            <a:pPr marL="400050" indent="-4000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Gather Evidence </a:t>
            </a:r>
          </a:p>
          <a:p>
            <a:pPr marL="400050" indent="-4000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Justify Conclusions</a:t>
            </a:r>
          </a:p>
          <a:p>
            <a:pPr marL="400050" indent="-4000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Ensure Use &amp; Lessons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The figure presents the steps and standards of the CDC Evaluation Framework.  The 6 steps are (1) engage stakeholders, (2) describe the program (3) focus the evaluation and its design, (4) gather credible evidence, (5) justify conclusions, and (6)ensure use and share lessons learned.">
            <a:extLst>
              <a:ext uri="{FF2B5EF4-FFF2-40B4-BE49-F238E27FC236}">
                <a16:creationId xmlns:a16="http://schemas.microsoft.com/office/drawing/2014/main" xmlns="" id="{CBA51523-E0A9-4B25-A8A2-60792AEB4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r="8090" b="-1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chemeClr val="bg1"/>
          </a:solidFill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12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9498F-48DB-4FF5-BB36-3CE22870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What is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81AC12-2BCB-43CE-9BBB-A64CC9A13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>
                    <a:alpha val="70000"/>
                  </a:srgbClr>
                </a:solidFill>
              </a:rPr>
              <a:t>And why does the definition matter?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3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999FD-613E-437B-A04C-7C044852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Overlaps (or Not?) Between PH &amp; 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AE309-2229-44DA-8B1F-CFCCF0D0B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40655" cy="3264027"/>
          </a:xfrm>
        </p:spPr>
        <p:txBody>
          <a:bodyPr>
            <a:normAutofit/>
          </a:bodyPr>
          <a:lstStyle/>
          <a:p>
            <a:r>
              <a:rPr lang="en-US" dirty="0"/>
              <a:t>Community vs Program Indicators </a:t>
            </a:r>
          </a:p>
          <a:p>
            <a:r>
              <a:rPr lang="en-US" dirty="0"/>
              <a:t>Science vs Advocacy</a:t>
            </a:r>
          </a:p>
          <a:p>
            <a:r>
              <a:rPr lang="en-US" dirty="0"/>
              <a:t>Community Context Adds Value</a:t>
            </a:r>
          </a:p>
          <a:p>
            <a:r>
              <a:rPr lang="en-US" dirty="0"/>
              <a:t>Where’s the “Impact”?</a:t>
            </a:r>
          </a:p>
          <a:p>
            <a:r>
              <a:rPr lang="en-US" dirty="0"/>
              <a:t>What is an “Impact”, and says who?</a:t>
            </a:r>
          </a:p>
          <a:p>
            <a:r>
              <a:rPr lang="en-US" dirty="0"/>
              <a:t>Impact vs Association: Who’s Right? </a:t>
            </a:r>
          </a:p>
          <a:p>
            <a:pPr marL="0" indent="0">
              <a:buNone/>
            </a:pPr>
            <a:r>
              <a:rPr lang="en-US" dirty="0"/>
              <a:t>      How does it matter?</a:t>
            </a:r>
          </a:p>
          <a:p>
            <a:r>
              <a:rPr lang="en-US" dirty="0"/>
              <a:t>What is “Evidence” &amp; why?</a:t>
            </a:r>
          </a:p>
        </p:txBody>
      </p:sp>
      <p:pic>
        <p:nvPicPr>
          <p:cNvPr id="6146" name="Picture 2" descr="Image result for graphics of community and people">
            <a:extLst>
              <a:ext uri="{FF2B5EF4-FFF2-40B4-BE49-F238E27FC236}">
                <a16:creationId xmlns:a16="http://schemas.microsoft.com/office/drawing/2014/main" xmlns="" id="{0E4029C2-5ADE-4B9D-9522-C9AAA0AB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2335427"/>
            <a:ext cx="4577826" cy="356854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640A48-285A-4C8C-8690-AF60F6430003}"/>
              </a:ext>
            </a:extLst>
          </p:cNvPr>
          <p:cNvSpPr txBox="1"/>
          <p:nvPr/>
        </p:nvSpPr>
        <p:spPr>
          <a:xfrm>
            <a:off x="5045001" y="5314950"/>
            <a:ext cx="4647751" cy="714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0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B8D29B-385A-4BB5-8A26-06348796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Some Public Health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EDCDD-CFFC-4A47-817A-CDF91A1B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>
                    <a:alpha val="70000"/>
                  </a:srgbClr>
                </a:solidFill>
              </a:rPr>
              <a:t>Concepts &amp; Strategies Across Disciplines, Time, and Space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5589A-1540-4347-81FF-ACB72D1D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Community Based Participatory Research</a:t>
            </a: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CBPR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4C5F0-9314-492D-9BDA-9BB68737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What if Paolo Freire, Saul Alinsky, Vine Deloria, and Frida Khalo had a baby?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“applied social science and social activism” – Wallerstein &amp; Duran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"collaborative approach that equitably involves all partners in research…with the aim of combining knowledge and action for social change to improve health and eliminate health disparities”.  Not simply a set of research methods, CBPR fundamentally changes the relationship between researchers and researched.”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People + Power = Healthy Communities</a:t>
            </a:r>
          </a:p>
        </p:txBody>
      </p:sp>
      <p:pic>
        <p:nvPicPr>
          <p:cNvPr id="6" name="Picture 5" descr="Image result for protest graphics">
            <a:extLst>
              <a:ext uri="{FF2B5EF4-FFF2-40B4-BE49-F238E27FC236}">
                <a16:creationId xmlns:a16="http://schemas.microsoft.com/office/drawing/2014/main" xmlns="" id="{63C93260-B065-4862-864D-F9048063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733001"/>
            <a:ext cx="5143500" cy="33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2AB97-3294-4F99-AAFD-927CA44E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Social Determinants of Health and  Disease</a:t>
            </a:r>
          </a:p>
        </p:txBody>
      </p:sp>
      <p:pic>
        <p:nvPicPr>
          <p:cNvPr id="4" name="Picture 2" descr="Image result for graphics of people in groups">
            <a:extLst>
              <a:ext uri="{FF2B5EF4-FFF2-40B4-BE49-F238E27FC236}">
                <a16:creationId xmlns:a16="http://schemas.microsoft.com/office/drawing/2014/main" xmlns="" id="{AAB96743-EAF7-4DC3-B696-89E973C9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2034576"/>
            <a:ext cx="3856774" cy="28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822BA5-193F-4A95-AEC7-4BD8929D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Old knowledge about sanitation, hygiene, germs</a:t>
            </a:r>
          </a:p>
          <a:p>
            <a:r>
              <a:rPr lang="en-US">
                <a:solidFill>
                  <a:srgbClr val="FFFFFF"/>
                </a:solidFill>
              </a:rPr>
              <a:t>New methods of assessing, associating, describing health and disease burdens</a:t>
            </a:r>
          </a:p>
          <a:p>
            <a:r>
              <a:rPr lang="en-US">
                <a:solidFill>
                  <a:srgbClr val="FFFFFF"/>
                </a:solidFill>
              </a:rPr>
              <a:t>Association vs Causality and Unicorns</a:t>
            </a:r>
          </a:p>
          <a:p>
            <a:r>
              <a:rPr lang="en-US">
                <a:solidFill>
                  <a:srgbClr val="FFFFFF"/>
                </a:solidFill>
              </a:rPr>
              <a:t>Health vs PubHealth</a:t>
            </a:r>
          </a:p>
        </p:txBody>
      </p:sp>
    </p:spTree>
    <p:extLst>
      <p:ext uri="{BB962C8B-B14F-4D97-AF65-F5344CB8AC3E}">
        <p14:creationId xmlns:p14="http://schemas.microsoft.com/office/powerpoint/2010/main" val="325093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995B0-7A09-4C54-9E36-6681A8AE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976" y="609600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7F61C-C467-4606-87E6-98403E26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976" y="1930400"/>
            <a:ext cx="3978278" cy="4498974"/>
          </a:xfrm>
        </p:spPr>
        <p:txBody>
          <a:bodyPr>
            <a:normAutofit/>
          </a:bodyPr>
          <a:lstStyle/>
          <a:p>
            <a:r>
              <a:rPr lang="en-US" sz="2000" dirty="0"/>
              <a:t>Because equality isn’t always healthy</a:t>
            </a:r>
          </a:p>
          <a:p>
            <a:r>
              <a:rPr lang="en-US" sz="2000" dirty="0"/>
              <a:t>Proportionality matters to healthy communities</a:t>
            </a:r>
          </a:p>
          <a:p>
            <a:r>
              <a:rPr lang="en-US" sz="2000" dirty="0"/>
              <a:t>Data trends reveal opportunities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Methods</a:t>
            </a:r>
          </a:p>
          <a:p>
            <a:r>
              <a:rPr lang="en-US" sz="2000" dirty="0"/>
              <a:t>CBPR – </a:t>
            </a:r>
            <a:r>
              <a:rPr lang="en-US" sz="2000" i="1" dirty="0"/>
              <a:t>Community Based Participatory Research</a:t>
            </a:r>
          </a:p>
          <a:p>
            <a:pPr lvl="1"/>
            <a:r>
              <a:rPr lang="en-US" sz="1800" dirty="0"/>
              <a:t>Community Leaders as Experts </a:t>
            </a:r>
          </a:p>
          <a:p>
            <a:endParaRPr lang="en-US" sz="2000" dirty="0"/>
          </a:p>
        </p:txBody>
      </p:sp>
      <p:pic>
        <p:nvPicPr>
          <p:cNvPr id="4098" name="Picture 2" descr="Image result for health equity graphic">
            <a:extLst>
              <a:ext uri="{FF2B5EF4-FFF2-40B4-BE49-F238E27FC236}">
                <a16:creationId xmlns:a16="http://schemas.microsoft.com/office/drawing/2014/main" xmlns="" id="{D19EF20A-D183-4398-915F-EF8361C4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14" y="1527004"/>
            <a:ext cx="5062993" cy="37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3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0CF30-5CA7-47DB-A211-FA1D0A0D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PubHealth</a:t>
            </a:r>
            <a:r>
              <a:rPr lang="en-US" dirty="0"/>
              <a:t> Surveillance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C91871-EA6F-4CFA-9441-76BD20ADA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45" y="1817882"/>
            <a:ext cx="4185623" cy="576262"/>
          </a:xfrm>
        </p:spPr>
        <p:txBody>
          <a:bodyPr/>
          <a:lstStyle/>
          <a:p>
            <a:r>
              <a:rPr lang="en-US" dirty="0"/>
              <a:t>Public Data for the </a:t>
            </a:r>
          </a:p>
          <a:p>
            <a:r>
              <a:rPr lang="en-US" dirty="0"/>
              <a:t>Common Good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70499E-4849-45C9-A904-6521970815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Disease Control</a:t>
            </a:r>
          </a:p>
          <a:p>
            <a:r>
              <a:rPr lang="en-US" dirty="0"/>
              <a:t>Program Planning</a:t>
            </a:r>
          </a:p>
          <a:p>
            <a:r>
              <a:rPr lang="en-US" dirty="0"/>
              <a:t>Community Assessment</a:t>
            </a:r>
          </a:p>
          <a:p>
            <a:r>
              <a:rPr lang="en-US" dirty="0"/>
              <a:t>Research on Program 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3B46C7-AC8B-4233-8EB5-B79028BF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5668" y="1469430"/>
            <a:ext cx="4741417" cy="576262"/>
          </a:xfrm>
        </p:spPr>
        <p:txBody>
          <a:bodyPr/>
          <a:lstStyle/>
          <a:p>
            <a:r>
              <a:rPr lang="en-US" dirty="0"/>
              <a:t>NM IBIS – NM DOH Data Source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BCDF16A-2F90-43D0-9DA3-ED3DC6F300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55614" y="2394145"/>
            <a:ext cx="7681056" cy="39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6307DF8-769B-4635-86A4-B719E1B3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PubHealth Open Data: </a:t>
            </a:r>
            <a:br>
              <a:rPr lang="en-US" sz="2300">
                <a:solidFill>
                  <a:schemeClr val="bg1"/>
                </a:solidFill>
              </a:rPr>
            </a:br>
            <a:r>
              <a:rPr lang="en-US" sz="2300">
                <a:solidFill>
                  <a:schemeClr val="bg1"/>
                </a:solidFill>
              </a:rPr>
              <a:t>NM CDC</a:t>
            </a:r>
            <a:br>
              <a:rPr lang="en-US" sz="2300">
                <a:solidFill>
                  <a:schemeClr val="bg1"/>
                </a:solidFill>
              </a:rPr>
            </a:br>
            <a:r>
              <a:rPr lang="en-US" sz="2300">
                <a:solidFill>
                  <a:schemeClr val="bg1"/>
                </a:solidFill>
              </a:rPr>
              <a:t>(Community Data Collaborative)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37AC09B-F7D7-4B9C-A329-CB77A3D5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83" y="2293145"/>
            <a:ext cx="3973943" cy="34401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Interactive Maps tell stories with public health, education, economic and other data </a:t>
            </a:r>
          </a:p>
          <a:p>
            <a:r>
              <a:rPr lang="en-US" dirty="0">
                <a:solidFill>
                  <a:schemeClr val="bg1"/>
                </a:solidFill>
              </a:rPr>
              <a:t>Community Mappers </a:t>
            </a:r>
          </a:p>
          <a:p>
            <a:r>
              <a:rPr lang="en-US" dirty="0">
                <a:solidFill>
                  <a:schemeClr val="bg1"/>
                </a:solidFill>
              </a:rPr>
              <a:t>Program Planning</a:t>
            </a:r>
          </a:p>
          <a:p>
            <a:r>
              <a:rPr lang="en-US" dirty="0">
                <a:solidFill>
                  <a:schemeClr val="bg1"/>
                </a:solidFill>
              </a:rPr>
              <a:t>ArcGIS platform</a:t>
            </a:r>
          </a:p>
          <a:p>
            <a:r>
              <a:rPr lang="en-US" dirty="0">
                <a:solidFill>
                  <a:schemeClr val="bg1"/>
                </a:solidFill>
              </a:rPr>
              <a:t>Data Democratization for the Common Good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98D26F-7F62-4462-89E3-4D2BAF805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0" r="36876" b="-1"/>
          <a:stretch/>
        </p:blipFill>
        <p:spPr>
          <a:xfrm>
            <a:off x="6096001" y="1196447"/>
            <a:ext cx="5143500" cy="4452590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55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xmlns="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xmlns="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xmlns="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xmlns="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xmlns="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1DB1F-B20C-4311-B054-2A9FAC2D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22586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NM CDC - Interactive Maps for Research and Planning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5638A6-B400-4FCF-91DD-956CC8973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F62BBA-E07C-4D73-8AA6-F9AA7B453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0" r="1" b="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6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5E00E-E117-4E06-BE5D-7BAB0A84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Health Impact Assessment (HIA)</a:t>
            </a:r>
          </a:p>
        </p:txBody>
      </p:sp>
      <p:pic>
        <p:nvPicPr>
          <p:cNvPr id="9218" name="Picture 2" descr="Image result for graphics of people">
            <a:extLst>
              <a:ext uri="{FF2B5EF4-FFF2-40B4-BE49-F238E27FC236}">
                <a16:creationId xmlns:a16="http://schemas.microsoft.com/office/drawing/2014/main" xmlns="" id="{13456ABA-633F-4CDB-B178-203C1D9E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1545062"/>
            <a:ext cx="3856774" cy="38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C03C1D-4FE7-4B6D-9348-72EDE9C4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140" y="268129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A form of Community Needs Assessment for Policy Change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Grounded in Community as Leaders and CBPR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“a process that helps evaluate the potential health effects of a plan, project, or policy before it is built or implemented. HIA brings potential positive and negative public health impacts and considerations to the decision-making process for plans, projects, and policies”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Screening, Scoping, Assessment, Recommendations, Reporting, M &amp; E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96A81FA-0E90-4836-AD6E-2BC90197F8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653310" y="939823"/>
            <a:ext cx="6946958" cy="49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69DF9-ED72-47DA-8BC1-8C0D5B9E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Health? 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How is it Promoted?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760BF34-CF05-4AD0-989E-20A3147FD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2297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513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6FA4B-E64F-4101-9B54-A06425E9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A Case Study: PIRE’s NM OSAP Evaluation – A Brief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5E35A-99C1-40D3-9E15-22D3F0CA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cap="all">
                <a:solidFill>
                  <a:schemeClr val="bg1"/>
                </a:solidFill>
                <a:ea typeface="+mj-ea"/>
                <a:cs typeface="+mj-cs"/>
              </a:rPr>
              <a:t>“Linking Evaluation, Data &amp; Prevention Programming”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BCE795-AC96-43ED-82CB-7E7160FD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88" y="2019075"/>
            <a:ext cx="7327453" cy="309584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242C0-3431-4C94-852F-069963E9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Health Promotion – Prerequisites for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8CA3B-DB53-438A-8523-C1DA4626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lnSpcReduction="10000"/>
          </a:bodyPr>
          <a:lstStyle/>
          <a:p>
            <a:pPr marL="457200" lvl="1" indent="0" fontAlgn="base">
              <a:lnSpc>
                <a:spcPct val="90000"/>
              </a:lnSpc>
              <a:buNone/>
            </a:pPr>
            <a:r>
              <a:rPr lang="en-US" sz="1500"/>
              <a:t>The fundamental conditions and resources for health are: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peace,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shelter,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education,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food,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income,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a stable eco-system,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sustainable resources,</a:t>
            </a:r>
          </a:p>
          <a:p>
            <a:pPr lvl="1" fontAlgn="base">
              <a:lnSpc>
                <a:spcPct val="90000"/>
              </a:lnSpc>
            </a:pPr>
            <a:r>
              <a:rPr lang="en-US" sz="1500"/>
              <a:t>social justice, and equity.</a:t>
            </a:r>
          </a:p>
          <a:p>
            <a:pPr marL="457200" lvl="1" indent="0" fontAlgn="base">
              <a:lnSpc>
                <a:spcPct val="90000"/>
              </a:lnSpc>
              <a:buNone/>
            </a:pPr>
            <a:r>
              <a:rPr lang="en-US" sz="1500"/>
              <a:t>Improvement in health requires a secure foundation in these basic prerequisites.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10242" name="Picture 2" descr="Image result for graphics of people">
            <a:extLst>
              <a:ext uri="{FF2B5EF4-FFF2-40B4-BE49-F238E27FC236}">
                <a16:creationId xmlns:a16="http://schemas.microsoft.com/office/drawing/2014/main" xmlns="" id="{F534AD9B-03A8-4F5E-AEA4-19BB29A64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15827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8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EF3A3-1E24-4191-8EA3-8A0A88E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What is Evaluation?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066924-C4C3-434B-8A33-FE4223F8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>
                    <a:alpha val="70000"/>
                  </a:srgbClr>
                </a:solidFill>
              </a:rPr>
              <a:t>And where is it done?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EB75-209E-4F5B-93D0-F83B779E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What is Evaluation?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F253B-E9C0-4310-8FB3-40E36217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“</a:t>
            </a:r>
            <a:r>
              <a:rPr lang="en-US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Examination</a:t>
            </a:r>
            <a:r>
              <a:rPr lang="en-US" dirty="0"/>
              <a:t> of the worth, merit, or significance of an object.”</a:t>
            </a:r>
          </a:p>
          <a:p>
            <a:r>
              <a:rPr lang="en-US" b="1" dirty="0"/>
              <a:t>“Program evaluation</a:t>
            </a:r>
            <a:r>
              <a:rPr lang="en-US" dirty="0"/>
              <a:t> is a systematic method for collecting, analyzing, and using information to answer questions about projects, policies and </a:t>
            </a:r>
            <a:r>
              <a:rPr lang="en-US" b="1" dirty="0"/>
              <a:t>programs</a:t>
            </a:r>
            <a:r>
              <a:rPr lang="en-US" dirty="0"/>
              <a:t>, particularly about their effectiveness and efficiency. ... </a:t>
            </a:r>
            <a:r>
              <a:rPr lang="en-US" b="1" dirty="0"/>
              <a:t>Program evaluations</a:t>
            </a:r>
            <a:r>
              <a:rPr lang="en-US" dirty="0"/>
              <a:t> can involve both quantitative and qualitative methods of social research.”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EA636B-CD8B-44D2-A0FE-562E8BF41BAF}"/>
              </a:ext>
            </a:extLst>
          </p:cNvPr>
          <p:cNvSpPr/>
          <p:nvPr/>
        </p:nvSpPr>
        <p:spPr>
          <a:xfrm>
            <a:off x="2735599" y="5314427"/>
            <a:ext cx="52132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Strategy &amp; Method </a:t>
            </a:r>
          </a:p>
        </p:txBody>
      </p:sp>
    </p:spTree>
    <p:extLst>
      <p:ext uri="{BB962C8B-B14F-4D97-AF65-F5344CB8AC3E}">
        <p14:creationId xmlns:p14="http://schemas.microsoft.com/office/powerpoint/2010/main" val="232473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BF436-35AC-4A48-99D8-3BD9CA0D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Evaluation’s Purposes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81507257-6F2E-4CAF-949E-6FDD71CCB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9240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49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E8649-2E11-4D22-BC9F-011502B1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What are </a:t>
            </a:r>
            <a:r>
              <a:rPr lang="en-US" i="1"/>
              <a:t>Programs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1C7C2A-1F94-4E21-ABEB-A40AEC6F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/>
              <a:t>Per the CDC:</a:t>
            </a:r>
          </a:p>
          <a:p>
            <a:pPr lvl="1"/>
            <a:r>
              <a:rPr lang="en-US" b="1"/>
              <a:t>Direct service </a:t>
            </a:r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</a:rPr>
              <a:t>interventions</a:t>
            </a:r>
            <a:r>
              <a:rPr lang="en-US"/>
              <a:t> (e.g., a program that offers free breakfasts to improve nutrition for grade school children)</a:t>
            </a:r>
          </a:p>
          <a:p>
            <a:pPr lvl="1"/>
            <a:r>
              <a:rPr lang="en-US" b="1"/>
              <a:t>Community </a:t>
            </a:r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</a:rPr>
              <a:t>mobilization</a:t>
            </a:r>
            <a:r>
              <a:rPr lang="en-US" b="1"/>
              <a:t> efforts</a:t>
            </a:r>
            <a:r>
              <a:rPr lang="en-US"/>
              <a:t> (e.g., an effort to organize a boycott of California grapes to improve the economic well-being of farm workers)</a:t>
            </a:r>
          </a:p>
          <a:p>
            <a:pPr lvl="1"/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</a:rPr>
              <a:t>Research</a:t>
            </a:r>
            <a:r>
              <a:rPr lang="en-US" b="1"/>
              <a:t> initiatives</a:t>
            </a:r>
            <a:r>
              <a:rPr lang="en-US"/>
              <a:t> (e.g., an effort to find out whether disparities in health outcomes based on race can be reduced)</a:t>
            </a:r>
          </a:p>
          <a:p>
            <a:pPr lvl="1"/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</a:rPr>
              <a:t>Advocacy</a:t>
            </a:r>
            <a:r>
              <a:rPr lang="en-US" b="1"/>
              <a:t> work</a:t>
            </a:r>
            <a:r>
              <a:rPr lang="en-US"/>
              <a:t> (e.g., a campaign to influence the state legislature to pass legislation regarding tobacco control)</a:t>
            </a:r>
          </a:p>
          <a:p>
            <a:pPr lvl="1"/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</a:rPr>
              <a:t>Training</a:t>
            </a:r>
            <a:r>
              <a:rPr lang="en-US" b="1"/>
              <a:t> programs</a:t>
            </a:r>
            <a:r>
              <a:rPr lang="en-US"/>
              <a:t> (e.g., a job training program to reduce unemployment in urban neighborhoods)</a:t>
            </a:r>
          </a:p>
          <a:p>
            <a:endParaRPr lang="en-US" dirty="0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666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22F02-7743-4C19-ACD5-94CE74A7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What is Public Health?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30437D-78B8-4012-AF8C-79D315ED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>
                    <a:alpha val="70000"/>
                  </a:srgbClr>
                </a:solidFill>
              </a:rPr>
              <a:t>Says who, and where did it come from?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1370</Words>
  <Application>Microsoft Office PowerPoint</Application>
  <PresentationFormat>Custom</PresentationFormat>
  <Paragraphs>201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Public Health Theory &amp; Tools for Impactful Program Evaluation</vt:lpstr>
      <vt:lpstr>What is Health?</vt:lpstr>
      <vt:lpstr>What is Health?   How is it Promoted?</vt:lpstr>
      <vt:lpstr>Health Promotion – Prerequisites for Health</vt:lpstr>
      <vt:lpstr>What is Evaluation?</vt:lpstr>
      <vt:lpstr>What is Evaluation?</vt:lpstr>
      <vt:lpstr>Evaluation’s Purposes</vt:lpstr>
      <vt:lpstr>What are Programs?</vt:lpstr>
      <vt:lpstr>What is Public Health?</vt:lpstr>
      <vt:lpstr>PowerPoint Presentation</vt:lpstr>
      <vt:lpstr>What Makes  Communities  Healthy?</vt:lpstr>
      <vt:lpstr>Epidemiology</vt:lpstr>
      <vt:lpstr>PowerPoint Presentation</vt:lpstr>
      <vt:lpstr>John Snow:   Father of Modern Epidemiology</vt:lpstr>
      <vt:lpstr>PowerPoint Presentation</vt:lpstr>
      <vt:lpstr>Dr. John Snow’s Broad Street Pump …the first DataViz? </vt:lpstr>
      <vt:lpstr>PubHealth &amp; Eval: Overlaps, Compliments, Contrasts </vt:lpstr>
      <vt:lpstr>Public Health’s  Core Functions</vt:lpstr>
      <vt:lpstr>Evaluation: a Core Function of PubHealth</vt:lpstr>
      <vt:lpstr>Overlaps (or Not?) Between PH &amp; Eval</vt:lpstr>
      <vt:lpstr>Some Public Health Tools</vt:lpstr>
      <vt:lpstr>Community Based Participatory Research CBPR</vt:lpstr>
      <vt:lpstr>The Social Determinants of Health and  Disease</vt:lpstr>
      <vt:lpstr>Health Equity</vt:lpstr>
      <vt:lpstr>PubHealth Surveillance Systems</vt:lpstr>
      <vt:lpstr>PubHealth Open Data:  NM CDC (Community Data Collaborative)</vt:lpstr>
      <vt:lpstr>NM CDC - Interactive Maps for Research and Planning</vt:lpstr>
      <vt:lpstr>Health Impact Assessment (HIA)</vt:lpstr>
      <vt:lpstr>PowerPoint Presentation</vt:lpstr>
      <vt:lpstr>A Case Study: PIRE’s NM OSAP Evaluation – A Brief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Theory &amp; Tools for Impactful Program Evaluation</dc:title>
  <dc:creator>Terry Schleder</dc:creator>
  <cp:lastModifiedBy>User</cp:lastModifiedBy>
  <cp:revision>15</cp:revision>
  <dcterms:created xsi:type="dcterms:W3CDTF">2019-10-01T08:37:00Z</dcterms:created>
  <dcterms:modified xsi:type="dcterms:W3CDTF">2019-10-06T18:56:35Z</dcterms:modified>
</cp:coreProperties>
</file>